
<file path=[Content_Types].xml><?xml version="1.0" encoding="utf-8"?>
<Types xmlns="http://schemas.openxmlformats.org/package/2006/content-types">
  <Default Extension="emf" ContentType="image/x-emf"/>
  <Default Extension="gif" ContentType="image/gif"/>
  <Default Extension="jpeg" ContentType="image/jpeg"/>
  <Default Extension="org&amp;utm_campaign=index&amp;utm_content=original" ContentType="image/pn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42"/>
  </p:notesMasterIdLst>
  <p:sldIdLst>
    <p:sldId id="256" r:id="rId2"/>
    <p:sldId id="257" r:id="rId3"/>
    <p:sldId id="258" r:id="rId4"/>
    <p:sldId id="259" r:id="rId5"/>
    <p:sldId id="263" r:id="rId6"/>
    <p:sldId id="264" r:id="rId7"/>
    <p:sldId id="265" r:id="rId8"/>
    <p:sldId id="266" r:id="rId9"/>
    <p:sldId id="267" r:id="rId10"/>
    <p:sldId id="268" r:id="rId11"/>
    <p:sldId id="260" r:id="rId12"/>
    <p:sldId id="261" r:id="rId13"/>
    <p:sldId id="272" r:id="rId14"/>
    <p:sldId id="262" r:id="rId15"/>
    <p:sldId id="269" r:id="rId16"/>
    <p:sldId id="270" r:id="rId17"/>
    <p:sldId id="271" r:id="rId18"/>
    <p:sldId id="273" r:id="rId19"/>
    <p:sldId id="274" r:id="rId20"/>
    <p:sldId id="275" r:id="rId21"/>
    <p:sldId id="276" r:id="rId22"/>
    <p:sldId id="277" r:id="rId23"/>
    <p:sldId id="278" r:id="rId24"/>
    <p:sldId id="279" r:id="rId25"/>
    <p:sldId id="280" r:id="rId26"/>
    <p:sldId id="281" r:id="rId27"/>
    <p:sldId id="293" r:id="rId28"/>
    <p:sldId id="294" r:id="rId29"/>
    <p:sldId id="295" r:id="rId30"/>
    <p:sldId id="300" r:id="rId31"/>
    <p:sldId id="296" r:id="rId32"/>
    <p:sldId id="297" r:id="rId33"/>
    <p:sldId id="298" r:id="rId34"/>
    <p:sldId id="299" r:id="rId35"/>
    <p:sldId id="303" r:id="rId36"/>
    <p:sldId id="304" r:id="rId37"/>
    <p:sldId id="306" r:id="rId38"/>
    <p:sldId id="301" r:id="rId39"/>
    <p:sldId id="302" r:id="rId40"/>
    <p:sldId id="30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75648"/>
  </p:normalViewPr>
  <p:slideViewPr>
    <p:cSldViewPr snapToGrid="0">
      <p:cViewPr varScale="1">
        <p:scale>
          <a:sx n="89" d="100"/>
          <a:sy n="89" d="100"/>
        </p:scale>
        <p:origin x="161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47C3B6-968C-BC42-8595-19E9D514363D}" type="datetimeFigureOut">
              <a:rPr lang="en-GB" smtClean="0"/>
              <a:t>05/08/2026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8C29D8-3C61-8846-A63B-0860041AE252}" type="slidenum">
              <a:rPr lang="en-GB" smtClean="0"/>
              <a:t>‹#›</a:t>
            </a:fld>
            <a:endParaRPr lang="en-GB"/>
          </a:p>
        </p:txBody>
      </p:sp>
    </p:spTree>
    <p:extLst>
      <p:ext uri="{BB962C8B-B14F-4D97-AF65-F5344CB8AC3E}">
        <p14:creationId xmlns:p14="http://schemas.microsoft.com/office/powerpoint/2010/main" val="2626100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Object Oriented concepts</a:t>
            </a:r>
          </a:p>
          <a:p>
            <a:r>
              <a:rPr lang="en-GB" dirty="0"/>
              <a:t>- Object has attributes – define the state of an object at a point in time</a:t>
            </a:r>
          </a:p>
        </p:txBody>
      </p:sp>
      <p:sp>
        <p:nvSpPr>
          <p:cNvPr id="4" name="Slide Number Placeholder 3"/>
          <p:cNvSpPr>
            <a:spLocks noGrp="1"/>
          </p:cNvSpPr>
          <p:nvPr>
            <p:ph type="sldNum" sz="quarter" idx="5"/>
          </p:nvPr>
        </p:nvSpPr>
        <p:spPr/>
        <p:txBody>
          <a:bodyPr/>
          <a:lstStyle/>
          <a:p>
            <a:fld id="{9D8C29D8-3C61-8846-A63B-0860041AE252}" type="slidenum">
              <a:rPr lang="en-GB" smtClean="0"/>
              <a:t>2</a:t>
            </a:fld>
            <a:endParaRPr lang="en-GB"/>
          </a:p>
        </p:txBody>
      </p:sp>
    </p:spTree>
    <p:extLst>
      <p:ext uri="{BB962C8B-B14F-4D97-AF65-F5344CB8AC3E}">
        <p14:creationId xmlns:p14="http://schemas.microsoft.com/office/powerpoint/2010/main" val="33010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18</a:t>
            </a:fld>
            <a:endParaRPr lang="en-GB"/>
          </a:p>
        </p:txBody>
      </p:sp>
    </p:spTree>
    <p:extLst>
      <p:ext uri="{BB962C8B-B14F-4D97-AF65-F5344CB8AC3E}">
        <p14:creationId xmlns:p14="http://schemas.microsoft.com/office/powerpoint/2010/main" val="3611838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19</a:t>
            </a:fld>
            <a:endParaRPr lang="en-GB"/>
          </a:p>
        </p:txBody>
      </p:sp>
    </p:spTree>
    <p:extLst>
      <p:ext uri="{BB962C8B-B14F-4D97-AF65-F5344CB8AC3E}">
        <p14:creationId xmlns:p14="http://schemas.microsoft.com/office/powerpoint/2010/main" val="23359432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20</a:t>
            </a:fld>
            <a:endParaRPr lang="en-GB"/>
          </a:p>
        </p:txBody>
      </p:sp>
    </p:spTree>
    <p:extLst>
      <p:ext uri="{BB962C8B-B14F-4D97-AF65-F5344CB8AC3E}">
        <p14:creationId xmlns:p14="http://schemas.microsoft.com/office/powerpoint/2010/main" val="2563797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21</a:t>
            </a:fld>
            <a:endParaRPr lang="en-GB"/>
          </a:p>
        </p:txBody>
      </p:sp>
    </p:spTree>
    <p:extLst>
      <p:ext uri="{BB962C8B-B14F-4D97-AF65-F5344CB8AC3E}">
        <p14:creationId xmlns:p14="http://schemas.microsoft.com/office/powerpoint/2010/main" val="2728322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22</a:t>
            </a:fld>
            <a:endParaRPr lang="en-GB"/>
          </a:p>
        </p:txBody>
      </p:sp>
    </p:spTree>
    <p:extLst>
      <p:ext uri="{BB962C8B-B14F-4D97-AF65-F5344CB8AC3E}">
        <p14:creationId xmlns:p14="http://schemas.microsoft.com/office/powerpoint/2010/main" val="2453772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GB" dirty="0"/>
              <a:t>Open Source</a:t>
            </a:r>
          </a:p>
          <a:p>
            <a:pPr marL="171450" indent="-171450">
              <a:buFontTx/>
              <a:buChar char="-"/>
            </a:pPr>
            <a:r>
              <a:rPr lang="en-GB" dirty="0"/>
              <a:t>Cloud or On-premise</a:t>
            </a:r>
          </a:p>
        </p:txBody>
      </p:sp>
      <p:sp>
        <p:nvSpPr>
          <p:cNvPr id="4" name="Slide Number Placeholder 3"/>
          <p:cNvSpPr>
            <a:spLocks noGrp="1"/>
          </p:cNvSpPr>
          <p:nvPr>
            <p:ph type="sldNum" sz="quarter" idx="5"/>
          </p:nvPr>
        </p:nvSpPr>
        <p:spPr/>
        <p:txBody>
          <a:bodyPr/>
          <a:lstStyle/>
          <a:p>
            <a:fld id="{9D8C29D8-3C61-8846-A63B-0860041AE252}" type="slidenum">
              <a:rPr lang="en-GB" smtClean="0"/>
              <a:t>23</a:t>
            </a:fld>
            <a:endParaRPr lang="en-GB"/>
          </a:p>
        </p:txBody>
      </p:sp>
    </p:spTree>
    <p:extLst>
      <p:ext uri="{BB962C8B-B14F-4D97-AF65-F5344CB8AC3E}">
        <p14:creationId xmlns:p14="http://schemas.microsoft.com/office/powerpoint/2010/main" val="1345261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24</a:t>
            </a:fld>
            <a:endParaRPr lang="en-GB"/>
          </a:p>
        </p:txBody>
      </p:sp>
    </p:spTree>
    <p:extLst>
      <p:ext uri="{BB962C8B-B14F-4D97-AF65-F5344CB8AC3E}">
        <p14:creationId xmlns:p14="http://schemas.microsoft.com/office/powerpoint/2010/main" val="778425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i="0" u="none" strike="noStrike" kern="1200" dirty="0" err="1">
                <a:solidFill>
                  <a:schemeClr val="tx1"/>
                </a:solidFill>
                <a:effectLst/>
                <a:latin typeface="+mn-lt"/>
                <a:ea typeface="+mn-ea"/>
                <a:cs typeface="+mn-cs"/>
              </a:rPr>
              <a:t>eduPersonTargetedID</a:t>
            </a:r>
            <a:r>
              <a:rPr lang="en-GB" dirty="0"/>
              <a:t> - </a:t>
            </a:r>
            <a:r>
              <a:rPr lang="en-ZA" sz="1200" b="0" i="0" u="none" strike="noStrike" kern="1200" dirty="0">
                <a:solidFill>
                  <a:schemeClr val="tx1"/>
                </a:solidFill>
                <a:effectLst/>
                <a:latin typeface="+mn-lt"/>
                <a:ea typeface="+mn-ea"/>
                <a:cs typeface="+mn-cs"/>
              </a:rPr>
              <a:t>A persistent, non-reassigned, opaque identifier for a principal </a:t>
            </a:r>
          </a:p>
          <a:p>
            <a:r>
              <a:rPr lang="en-ZA" sz="1200" b="0" i="0" u="none" strike="noStrike" kern="1200" dirty="0">
                <a:solidFill>
                  <a:schemeClr val="tx1"/>
                </a:solidFill>
                <a:effectLst/>
                <a:latin typeface="+mn-lt"/>
                <a:ea typeface="+mn-ea"/>
                <a:cs typeface="+mn-cs"/>
              </a:rPr>
              <a:t>Transient – random and privacy-preserving while persistent sends actual identity </a:t>
            </a:r>
          </a:p>
          <a:p>
            <a:endParaRPr lang="en-Z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D8C29D8-3C61-8846-A63B-0860041AE252}" type="slidenum">
              <a:rPr lang="en-GB" smtClean="0"/>
              <a:t>25</a:t>
            </a:fld>
            <a:endParaRPr lang="en-GB"/>
          </a:p>
        </p:txBody>
      </p:sp>
    </p:spTree>
    <p:extLst>
      <p:ext uri="{BB962C8B-B14F-4D97-AF65-F5344CB8AC3E}">
        <p14:creationId xmlns:p14="http://schemas.microsoft.com/office/powerpoint/2010/main" val="6293638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26</a:t>
            </a:fld>
            <a:endParaRPr lang="en-GB"/>
          </a:p>
        </p:txBody>
      </p:sp>
    </p:spTree>
    <p:extLst>
      <p:ext uri="{BB962C8B-B14F-4D97-AF65-F5344CB8AC3E}">
        <p14:creationId xmlns:p14="http://schemas.microsoft.com/office/powerpoint/2010/main" val="412727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27</a:t>
            </a:fld>
            <a:endParaRPr lang="en-GB"/>
          </a:p>
        </p:txBody>
      </p:sp>
    </p:spTree>
    <p:extLst>
      <p:ext uri="{BB962C8B-B14F-4D97-AF65-F5344CB8AC3E}">
        <p14:creationId xmlns:p14="http://schemas.microsoft.com/office/powerpoint/2010/main" val="1040025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4</a:t>
            </a:fld>
            <a:endParaRPr lang="en-GB"/>
          </a:p>
        </p:txBody>
      </p:sp>
    </p:spTree>
    <p:extLst>
      <p:ext uri="{BB962C8B-B14F-4D97-AF65-F5344CB8AC3E}">
        <p14:creationId xmlns:p14="http://schemas.microsoft.com/office/powerpoint/2010/main" val="3205786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28</a:t>
            </a:fld>
            <a:endParaRPr lang="en-GB"/>
          </a:p>
        </p:txBody>
      </p:sp>
    </p:spTree>
    <p:extLst>
      <p:ext uri="{BB962C8B-B14F-4D97-AF65-F5344CB8AC3E}">
        <p14:creationId xmlns:p14="http://schemas.microsoft.com/office/powerpoint/2010/main" val="37165157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https://www.internet2.edu/products-services/trust-identity/</a:t>
            </a:r>
            <a:r>
              <a:rPr lang="en-ZA" dirty="0" err="1"/>
              <a:t>eduperson-eduorg</a:t>
            </a:r>
            <a:r>
              <a:rPr lang="en-ZA" dirty="0"/>
              <a:t>/</a:t>
            </a:r>
          </a:p>
          <a:p>
            <a:endParaRPr lang="en-GB" dirty="0"/>
          </a:p>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29</a:t>
            </a:fld>
            <a:endParaRPr lang="en-GB"/>
          </a:p>
        </p:txBody>
      </p:sp>
    </p:spTree>
    <p:extLst>
      <p:ext uri="{BB962C8B-B14F-4D97-AF65-F5344CB8AC3E}">
        <p14:creationId xmlns:p14="http://schemas.microsoft.com/office/powerpoint/2010/main" val="3069199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https://www.internet2.edu/products-services/trust-identity/</a:t>
            </a:r>
            <a:r>
              <a:rPr lang="en-ZA" dirty="0" err="1"/>
              <a:t>eduperson-eduorg</a:t>
            </a:r>
            <a:r>
              <a:rPr lang="en-ZA" dirty="0"/>
              <a:t>/</a:t>
            </a:r>
          </a:p>
          <a:p>
            <a:endParaRPr lang="en-GB" dirty="0"/>
          </a:p>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30</a:t>
            </a:fld>
            <a:endParaRPr lang="en-GB"/>
          </a:p>
        </p:txBody>
      </p:sp>
    </p:spTree>
    <p:extLst>
      <p:ext uri="{BB962C8B-B14F-4D97-AF65-F5344CB8AC3E}">
        <p14:creationId xmlns:p14="http://schemas.microsoft.com/office/powerpoint/2010/main" val="130992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https://www.internet2.edu/products-services/trust-identity/</a:t>
            </a:r>
            <a:r>
              <a:rPr lang="en-ZA" dirty="0" err="1"/>
              <a:t>eduperson-eduorg</a:t>
            </a:r>
            <a:r>
              <a:rPr lang="en-ZA" dirty="0"/>
              <a:t>/</a:t>
            </a:r>
          </a:p>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31</a:t>
            </a:fld>
            <a:endParaRPr lang="en-GB"/>
          </a:p>
        </p:txBody>
      </p:sp>
    </p:spTree>
    <p:extLst>
      <p:ext uri="{BB962C8B-B14F-4D97-AF65-F5344CB8AC3E}">
        <p14:creationId xmlns:p14="http://schemas.microsoft.com/office/powerpoint/2010/main" val="42550794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32</a:t>
            </a:fld>
            <a:endParaRPr lang="en-GB"/>
          </a:p>
        </p:txBody>
      </p:sp>
    </p:spTree>
    <p:extLst>
      <p:ext uri="{BB962C8B-B14F-4D97-AF65-F5344CB8AC3E}">
        <p14:creationId xmlns:p14="http://schemas.microsoft.com/office/powerpoint/2010/main" val="3411196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33</a:t>
            </a:fld>
            <a:endParaRPr lang="en-GB"/>
          </a:p>
        </p:txBody>
      </p:sp>
    </p:spTree>
    <p:extLst>
      <p:ext uri="{BB962C8B-B14F-4D97-AF65-F5344CB8AC3E}">
        <p14:creationId xmlns:p14="http://schemas.microsoft.com/office/powerpoint/2010/main" val="35020961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34</a:t>
            </a:fld>
            <a:endParaRPr lang="en-GB"/>
          </a:p>
        </p:txBody>
      </p:sp>
    </p:spTree>
    <p:extLst>
      <p:ext uri="{BB962C8B-B14F-4D97-AF65-F5344CB8AC3E}">
        <p14:creationId xmlns:p14="http://schemas.microsoft.com/office/powerpoint/2010/main" val="1299285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i="0" u="none" strike="noStrike" kern="1200" dirty="0">
                <a:solidFill>
                  <a:schemeClr val="tx1"/>
                </a:solidFill>
                <a:effectLst/>
                <a:latin typeface="+mn-lt"/>
                <a:ea typeface="+mn-ea"/>
                <a:cs typeface="+mn-cs"/>
              </a:rPr>
              <a:t>NIS is a distributed database system that lets many computers share password files, group files, host tables, and other files over the network. Although the files appear to be available on every computer, they are actually stored on only a single computer, called the </a:t>
            </a:r>
            <a:r>
              <a:rPr lang="en-ZA" sz="1200" b="0" i="1" u="none" strike="noStrike" kern="1200" dirty="0">
                <a:solidFill>
                  <a:schemeClr val="tx1"/>
                </a:solidFill>
                <a:effectLst/>
                <a:latin typeface="+mn-lt"/>
                <a:ea typeface="+mn-ea"/>
                <a:cs typeface="+mn-cs"/>
              </a:rPr>
              <a:t>NIS master server</a:t>
            </a:r>
            <a:r>
              <a:rPr lang="en-ZA" sz="1200" b="0" i="0" u="none" strike="noStrike" kern="1200" dirty="0">
                <a:solidFill>
                  <a:schemeClr val="tx1"/>
                </a:solidFill>
                <a:effectLst/>
                <a:latin typeface="+mn-lt"/>
                <a:ea typeface="+mn-ea"/>
                <a:cs typeface="+mn-cs"/>
              </a:rPr>
              <a:t> (and possibly replicated on a backup, </a:t>
            </a:r>
            <a:r>
              <a:rPr lang="en-ZA" sz="1200" b="0" i="1" u="none" strike="noStrike" kern="1200" dirty="0">
                <a:solidFill>
                  <a:schemeClr val="tx1"/>
                </a:solidFill>
                <a:effectLst/>
                <a:latin typeface="+mn-lt"/>
                <a:ea typeface="+mn-ea"/>
                <a:cs typeface="+mn-cs"/>
              </a:rPr>
              <a:t>secondary server</a:t>
            </a:r>
            <a:r>
              <a:rPr lang="en-ZA" sz="1200" b="0" i="0" u="none" strike="noStrike" kern="1200" dirty="0">
                <a:solidFill>
                  <a:schemeClr val="tx1"/>
                </a:solidFill>
                <a:effectLst/>
                <a:latin typeface="+mn-lt"/>
                <a:ea typeface="+mn-ea"/>
                <a:cs typeface="+mn-cs"/>
              </a:rPr>
              <a:t>, or </a:t>
            </a:r>
            <a:r>
              <a:rPr lang="en-ZA" sz="1200" b="0" i="1" u="none" strike="noStrike" kern="1200" dirty="0">
                <a:solidFill>
                  <a:schemeClr val="tx1"/>
                </a:solidFill>
                <a:effectLst/>
                <a:latin typeface="+mn-lt"/>
                <a:ea typeface="+mn-ea"/>
                <a:cs typeface="+mn-cs"/>
              </a:rPr>
              <a:t>slave server</a:t>
            </a:r>
            <a:r>
              <a:rPr lang="en-ZA" sz="1200" b="0" i="0" u="none" strike="noStrike" kern="1200" dirty="0">
                <a:solidFill>
                  <a:schemeClr val="tx1"/>
                </a:solidFill>
                <a:effectLst/>
                <a:latin typeface="+mn-lt"/>
                <a:ea typeface="+mn-ea"/>
                <a:cs typeface="+mn-cs"/>
              </a:rPr>
              <a:t> ). The other computers on the network, NIS clients, can use the databases (such as </a:t>
            </a:r>
            <a:r>
              <a:rPr lang="en-ZA" sz="1200" b="0" i="1" u="none" strike="noStrike" kern="1200" dirty="0">
                <a:solidFill>
                  <a:schemeClr val="tx1"/>
                </a:solidFill>
                <a:effectLst/>
                <a:latin typeface="+mn-lt"/>
                <a:ea typeface="+mn-ea"/>
                <a:cs typeface="+mn-cs"/>
              </a:rPr>
              <a:t>/etc/passwd</a:t>
            </a:r>
            <a:r>
              <a:rPr lang="en-ZA" sz="1200" b="0" i="0" u="none" strike="noStrike" kern="1200" dirty="0">
                <a:solidFill>
                  <a:schemeClr val="tx1"/>
                </a:solidFill>
                <a:effectLst/>
                <a:latin typeface="+mn-lt"/>
                <a:ea typeface="+mn-ea"/>
                <a:cs typeface="+mn-cs"/>
              </a:rPr>
              <a:t>) stored on the master server as if they were stored locally. These databases are called NIS maps.</a:t>
            </a:r>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35</a:t>
            </a:fld>
            <a:endParaRPr lang="en-GB"/>
          </a:p>
        </p:txBody>
      </p:sp>
    </p:spTree>
    <p:extLst>
      <p:ext uri="{BB962C8B-B14F-4D97-AF65-F5344CB8AC3E}">
        <p14:creationId xmlns:p14="http://schemas.microsoft.com/office/powerpoint/2010/main" val="14383541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36</a:t>
            </a:fld>
            <a:endParaRPr lang="en-GB"/>
          </a:p>
        </p:txBody>
      </p:sp>
    </p:spTree>
    <p:extLst>
      <p:ext uri="{BB962C8B-B14F-4D97-AF65-F5344CB8AC3E}">
        <p14:creationId xmlns:p14="http://schemas.microsoft.com/office/powerpoint/2010/main" val="5592737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37</a:t>
            </a:fld>
            <a:endParaRPr lang="en-GB"/>
          </a:p>
        </p:txBody>
      </p:sp>
    </p:spTree>
    <p:extLst>
      <p:ext uri="{BB962C8B-B14F-4D97-AF65-F5344CB8AC3E}">
        <p14:creationId xmlns:p14="http://schemas.microsoft.com/office/powerpoint/2010/main" val="4105315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5</a:t>
            </a:fld>
            <a:endParaRPr lang="en-GB"/>
          </a:p>
        </p:txBody>
      </p:sp>
    </p:spTree>
    <p:extLst>
      <p:ext uri="{BB962C8B-B14F-4D97-AF65-F5344CB8AC3E}">
        <p14:creationId xmlns:p14="http://schemas.microsoft.com/office/powerpoint/2010/main" val="28234104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0" i="0" u="none" strike="noStrike" kern="1200" dirty="0">
                <a:solidFill>
                  <a:schemeClr val="tx1"/>
                </a:solidFill>
                <a:effectLst/>
                <a:latin typeface="+mn-lt"/>
                <a:ea typeface="+mn-ea"/>
                <a:cs typeface="+mn-cs"/>
              </a:rPr>
              <a:t>Kerberos is a network authentication protocol. It is designed to provide strong authentication for client/server applications by using secret-key cryptography. </a:t>
            </a:r>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38</a:t>
            </a:fld>
            <a:endParaRPr lang="en-GB"/>
          </a:p>
        </p:txBody>
      </p:sp>
    </p:spTree>
    <p:extLst>
      <p:ext uri="{BB962C8B-B14F-4D97-AF65-F5344CB8AC3E}">
        <p14:creationId xmlns:p14="http://schemas.microsoft.com/office/powerpoint/2010/main" val="22282713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SSSD – </a:t>
            </a:r>
            <a:r>
              <a:rPr lang="en-ZA" sz="1200" b="0" i="0" u="none" strike="noStrike" kern="1200" dirty="0">
                <a:solidFill>
                  <a:schemeClr val="tx1"/>
                </a:solidFill>
                <a:effectLst/>
                <a:latin typeface="+mn-lt"/>
                <a:ea typeface="+mn-ea"/>
                <a:cs typeface="+mn-cs"/>
              </a:rPr>
              <a:t>System Security Services Daemon - Software originally developed for the Linux operating system that provides a set of daemons to manage access to remote directory services and authentication mechanisms.</a:t>
            </a:r>
            <a:endParaRPr lang="en-GB" dirty="0"/>
          </a:p>
          <a:p>
            <a:r>
              <a:rPr lang="en-GB" dirty="0"/>
              <a:t>KDC – Key Distribution </a:t>
            </a:r>
            <a:r>
              <a:rPr lang="en-GB" dirty="0" err="1"/>
              <a:t>Center</a:t>
            </a:r>
            <a:r>
              <a:rPr lang="en-GB" dirty="0"/>
              <a:t> – Provide keys to network users</a:t>
            </a:r>
          </a:p>
          <a:p>
            <a:r>
              <a:rPr lang="en-GB" dirty="0"/>
              <a:t>PKI – Public Key Infrastructure </a:t>
            </a:r>
          </a:p>
          <a:p>
            <a:r>
              <a:rPr lang="en-GB" dirty="0"/>
              <a:t>NTP – </a:t>
            </a:r>
          </a:p>
          <a:p>
            <a:r>
              <a:rPr lang="en-GB" dirty="0"/>
              <a:t>HTTP – </a:t>
            </a:r>
          </a:p>
          <a:p>
            <a:endParaRPr lang="en-GB" dirty="0"/>
          </a:p>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39</a:t>
            </a:fld>
            <a:endParaRPr lang="en-GB"/>
          </a:p>
        </p:txBody>
      </p:sp>
    </p:spTree>
    <p:extLst>
      <p:ext uri="{BB962C8B-B14F-4D97-AF65-F5344CB8AC3E}">
        <p14:creationId xmlns:p14="http://schemas.microsoft.com/office/powerpoint/2010/main" val="5501784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40</a:t>
            </a:fld>
            <a:endParaRPr lang="en-GB"/>
          </a:p>
        </p:txBody>
      </p:sp>
    </p:spTree>
    <p:extLst>
      <p:ext uri="{BB962C8B-B14F-4D97-AF65-F5344CB8AC3E}">
        <p14:creationId xmlns:p14="http://schemas.microsoft.com/office/powerpoint/2010/main" val="809921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6</a:t>
            </a:fld>
            <a:endParaRPr lang="en-GB"/>
          </a:p>
        </p:txBody>
      </p:sp>
    </p:spTree>
    <p:extLst>
      <p:ext uri="{BB962C8B-B14F-4D97-AF65-F5344CB8AC3E}">
        <p14:creationId xmlns:p14="http://schemas.microsoft.com/office/powerpoint/2010/main" val="4168261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7</a:t>
            </a:fld>
            <a:endParaRPr lang="en-GB"/>
          </a:p>
        </p:txBody>
      </p:sp>
    </p:spTree>
    <p:extLst>
      <p:ext uri="{BB962C8B-B14F-4D97-AF65-F5344CB8AC3E}">
        <p14:creationId xmlns:p14="http://schemas.microsoft.com/office/powerpoint/2010/main" val="418712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8</a:t>
            </a:fld>
            <a:endParaRPr lang="en-GB"/>
          </a:p>
        </p:txBody>
      </p:sp>
    </p:spTree>
    <p:extLst>
      <p:ext uri="{BB962C8B-B14F-4D97-AF65-F5344CB8AC3E}">
        <p14:creationId xmlns:p14="http://schemas.microsoft.com/office/powerpoint/2010/main" val="1428203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9</a:t>
            </a:fld>
            <a:endParaRPr lang="en-GB"/>
          </a:p>
        </p:txBody>
      </p:sp>
    </p:spTree>
    <p:extLst>
      <p:ext uri="{BB962C8B-B14F-4D97-AF65-F5344CB8AC3E}">
        <p14:creationId xmlns:p14="http://schemas.microsoft.com/office/powerpoint/2010/main" val="819549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10</a:t>
            </a:fld>
            <a:endParaRPr lang="en-GB"/>
          </a:p>
        </p:txBody>
      </p:sp>
    </p:spTree>
    <p:extLst>
      <p:ext uri="{BB962C8B-B14F-4D97-AF65-F5344CB8AC3E}">
        <p14:creationId xmlns:p14="http://schemas.microsoft.com/office/powerpoint/2010/main" val="31823465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D8C29D8-3C61-8846-A63B-0860041AE252}" type="slidenum">
              <a:rPr lang="en-GB" smtClean="0"/>
              <a:t>17</a:t>
            </a:fld>
            <a:endParaRPr lang="en-GB"/>
          </a:p>
        </p:txBody>
      </p:sp>
    </p:spTree>
    <p:extLst>
      <p:ext uri="{BB962C8B-B14F-4D97-AF65-F5344CB8AC3E}">
        <p14:creationId xmlns:p14="http://schemas.microsoft.com/office/powerpoint/2010/main" val="1859059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20605-3777-9236-5010-7AF1A28805AA}"/>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D711FDBF-407F-B070-50C2-B442901BE9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0C84C750-18A7-82FF-7C2D-E7512718665C}"/>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5" name="Footer Placeholder 4">
            <a:extLst>
              <a:ext uri="{FF2B5EF4-FFF2-40B4-BE49-F238E27FC236}">
                <a16:creationId xmlns:a16="http://schemas.microsoft.com/office/drawing/2014/main" id="{F115A4D7-03DB-D20A-8624-49F30C8A85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3957AC9-C725-477F-B211-8AD920588C8A}"/>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701548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73061-BE4C-A082-F0B5-F2C458C5A3D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6D6E12B-CFFB-3A71-C537-CDBB6D20CB1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FE29F65-D24C-4CC5-B65F-6B0CBBBC8974}"/>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5" name="Footer Placeholder 4">
            <a:extLst>
              <a:ext uri="{FF2B5EF4-FFF2-40B4-BE49-F238E27FC236}">
                <a16:creationId xmlns:a16="http://schemas.microsoft.com/office/drawing/2014/main" id="{332D516E-2EFF-2A03-6D51-8985AF45A2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9DC319C-B375-76C9-2C3A-875B6CCEFFC5}"/>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3257412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4BFFC4-4EE5-17C7-8D1D-B962D2C988D2}"/>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620BBF1-1A2D-7781-B856-54709842124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17CFEFC-01BF-4D9C-59F1-97F7CF192F07}"/>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5" name="Footer Placeholder 4">
            <a:extLst>
              <a:ext uri="{FF2B5EF4-FFF2-40B4-BE49-F238E27FC236}">
                <a16:creationId xmlns:a16="http://schemas.microsoft.com/office/drawing/2014/main" id="{A2EA9BD7-0962-D9AB-4B6C-E57CA49A5F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14C1CE-C036-07E8-E009-3AF012920D45}"/>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3369576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BFCE9-0A28-5EF0-2E0D-9DDAF3A2667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0735D5B-3225-E096-8125-2620CF99596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D2E809B-F82C-6BED-A335-F51959439C44}"/>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5" name="Footer Placeholder 4">
            <a:extLst>
              <a:ext uri="{FF2B5EF4-FFF2-40B4-BE49-F238E27FC236}">
                <a16:creationId xmlns:a16="http://schemas.microsoft.com/office/drawing/2014/main" id="{DF01B2BA-C9DC-31AE-620C-0D5067762D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361887-CA0E-7B7E-47B4-89BFB5264669}"/>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4085407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5303B-ADE4-67FB-ABDC-C70E8CA0E99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6C89976-ECC0-9201-1D66-5FED9B2B1B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2E31B14-F6DF-528B-A316-450CCCF95DBE}"/>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5" name="Footer Placeholder 4">
            <a:extLst>
              <a:ext uri="{FF2B5EF4-FFF2-40B4-BE49-F238E27FC236}">
                <a16:creationId xmlns:a16="http://schemas.microsoft.com/office/drawing/2014/main" id="{ACF40100-36CD-CDB9-BA59-E0D506DF9E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68F26E-3C91-9057-6ACE-2C6804B8561F}"/>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705850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544D7-41B9-9F3B-8E1C-D493D075243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21C48C32-68A1-46EE-2ABE-896E471C9DF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E28C8AB-BC50-9A3C-F6DD-F5DC008DE88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C7AC628-29B4-253A-9E3F-BDC04281D02C}"/>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6" name="Footer Placeholder 5">
            <a:extLst>
              <a:ext uri="{FF2B5EF4-FFF2-40B4-BE49-F238E27FC236}">
                <a16:creationId xmlns:a16="http://schemas.microsoft.com/office/drawing/2014/main" id="{8BC45BE6-6F12-57BC-9D5E-E0A1F67B54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20B028-C7D0-A8F4-5BF3-1569073ADD5F}"/>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3676751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777CE-A503-CA40-2599-42F976D26E8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F8034CC-0ECA-F579-10C6-90666496C4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C747380-C250-7A37-A2C1-5B3456FFF9F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ADD4410-B7DD-DEFA-9DAF-D21D55965E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49ED335-A62A-1898-D518-AA53AFFB590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D0276D8-9EB2-7870-E5F1-7BA4F791AA2E}"/>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8" name="Footer Placeholder 7">
            <a:extLst>
              <a:ext uri="{FF2B5EF4-FFF2-40B4-BE49-F238E27FC236}">
                <a16:creationId xmlns:a16="http://schemas.microsoft.com/office/drawing/2014/main" id="{A5A4C65F-4CC6-F319-056B-A8CE8F9DACE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64CF3EA-4219-1DF0-F05D-0077F47C9624}"/>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4140872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4559F-62AD-E19A-FFE6-75E314B8762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28E023E3-0417-6751-341B-2EE3D3409DE4}"/>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4" name="Footer Placeholder 3">
            <a:extLst>
              <a:ext uri="{FF2B5EF4-FFF2-40B4-BE49-F238E27FC236}">
                <a16:creationId xmlns:a16="http://schemas.microsoft.com/office/drawing/2014/main" id="{2CA4436D-E508-E252-478F-DA08E8E6A75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B7FE689-59AB-39C4-CEF5-F5608E67B3B4}"/>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1212201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5A8053-176A-04DA-7615-46D856CF8D07}"/>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3" name="Footer Placeholder 2">
            <a:extLst>
              <a:ext uri="{FF2B5EF4-FFF2-40B4-BE49-F238E27FC236}">
                <a16:creationId xmlns:a16="http://schemas.microsoft.com/office/drawing/2014/main" id="{106F59C8-AD19-F277-20DF-74E665D9A35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628E5CC-9DFB-C75D-2E07-A9D1F47E58C1}"/>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3840458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5CAF9-5D50-DB20-CA90-420D4F183BE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84173B4C-DC95-74B9-7604-3D1F81B5FF8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22ACF3F-035F-D34B-3BAA-AB3BCD2B25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C417AA-E086-F6F3-0A47-D971DE9EA52C}"/>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6" name="Footer Placeholder 5">
            <a:extLst>
              <a:ext uri="{FF2B5EF4-FFF2-40B4-BE49-F238E27FC236}">
                <a16:creationId xmlns:a16="http://schemas.microsoft.com/office/drawing/2014/main" id="{571DF152-9AC1-EA23-B3DA-64F16E9B03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716CEFE-CC7A-AA60-02CC-D3AB46070186}"/>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3292809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32C67-9C8B-6E34-2725-7AF14647FC7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FBEECB4-BF7C-EB65-85A4-7265761005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7351EC0-135C-999B-B362-B32454F6F3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AEA1B93-066A-7EA7-A128-CA5059EFFD96}"/>
              </a:ext>
            </a:extLst>
          </p:cNvPr>
          <p:cNvSpPr>
            <a:spLocks noGrp="1"/>
          </p:cNvSpPr>
          <p:nvPr>
            <p:ph type="dt" sz="half" idx="10"/>
          </p:nvPr>
        </p:nvSpPr>
        <p:spPr/>
        <p:txBody>
          <a:bodyPr/>
          <a:lstStyle/>
          <a:p>
            <a:fld id="{ED539C02-CB7C-A74F-BC97-FBB8DC65B20D}" type="datetimeFigureOut">
              <a:rPr lang="en-GB" smtClean="0"/>
              <a:t>05/08/2026</a:t>
            </a:fld>
            <a:endParaRPr lang="en-GB"/>
          </a:p>
        </p:txBody>
      </p:sp>
      <p:sp>
        <p:nvSpPr>
          <p:cNvPr id="6" name="Footer Placeholder 5">
            <a:extLst>
              <a:ext uri="{FF2B5EF4-FFF2-40B4-BE49-F238E27FC236}">
                <a16:creationId xmlns:a16="http://schemas.microsoft.com/office/drawing/2014/main" id="{2CB1CFDE-9811-7DB4-7CAF-D1666C1035D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9C889C-9367-E15A-936F-04E87F662ACC}"/>
              </a:ext>
            </a:extLst>
          </p:cNvPr>
          <p:cNvSpPr>
            <a:spLocks noGrp="1"/>
          </p:cNvSpPr>
          <p:nvPr>
            <p:ph type="sldNum" sz="quarter" idx="12"/>
          </p:nvPr>
        </p:nvSpPr>
        <p:spPr/>
        <p:txBody>
          <a:bodyPr/>
          <a:lstStyle/>
          <a:p>
            <a:fld id="{554E8BE0-CD16-0043-9A7F-6FD1C4935A79}" type="slidenum">
              <a:rPr lang="en-GB" smtClean="0"/>
              <a:t>‹#›</a:t>
            </a:fld>
            <a:endParaRPr lang="en-GB"/>
          </a:p>
        </p:txBody>
      </p:sp>
    </p:spTree>
    <p:extLst>
      <p:ext uri="{BB962C8B-B14F-4D97-AF65-F5344CB8AC3E}">
        <p14:creationId xmlns:p14="http://schemas.microsoft.com/office/powerpoint/2010/main" val="2570477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FC0653-877A-F42D-B050-F5E6A245A5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DF756F3-36A7-537A-9F93-C68A61360FB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E95C4D6-515D-65CE-BEED-E5B1E4E40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539C02-CB7C-A74F-BC97-FBB8DC65B20D}" type="datetimeFigureOut">
              <a:rPr lang="en-GB" smtClean="0"/>
              <a:t>05/08/2026</a:t>
            </a:fld>
            <a:endParaRPr lang="en-GB"/>
          </a:p>
        </p:txBody>
      </p:sp>
      <p:sp>
        <p:nvSpPr>
          <p:cNvPr id="5" name="Footer Placeholder 4">
            <a:extLst>
              <a:ext uri="{FF2B5EF4-FFF2-40B4-BE49-F238E27FC236}">
                <a16:creationId xmlns:a16="http://schemas.microsoft.com/office/drawing/2014/main" id="{265E78B0-6F73-F892-A0AC-E7D8CF7C5A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08F107C-9315-8027-E17C-F9086412A0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4E8BE0-CD16-0043-9A7F-6FD1C4935A79}" type="slidenum">
              <a:rPr lang="en-GB" smtClean="0"/>
              <a:t>‹#›</a:t>
            </a:fld>
            <a:endParaRPr lang="en-GB"/>
          </a:p>
        </p:txBody>
      </p:sp>
    </p:spTree>
    <p:extLst>
      <p:ext uri="{BB962C8B-B14F-4D97-AF65-F5344CB8AC3E}">
        <p14:creationId xmlns:p14="http://schemas.microsoft.com/office/powerpoint/2010/main" val="191712112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org&amp;utm_campaign=index&amp;utm_content=origi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orcid.org/0000-0003-4683-1531"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hputter@mak.ac.u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orcid.org/0000-0003-4683-1531" TargetMode="External"/><Relationship Id="rId4" Type="http://schemas.openxmlformats.org/officeDocument/2006/relationships/hyperlink" Target="mailto:alum@ucu.ac.u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1666C-BFC1-C175-FB26-E65B729BB4BE}"/>
              </a:ext>
            </a:extLst>
          </p:cNvPr>
          <p:cNvSpPr>
            <a:spLocks noGrp="1"/>
          </p:cNvSpPr>
          <p:nvPr>
            <p:ph type="ctrTitle"/>
          </p:nvPr>
        </p:nvSpPr>
        <p:spPr/>
        <p:txBody>
          <a:bodyPr>
            <a:normAutofit/>
          </a:bodyPr>
          <a:lstStyle/>
          <a:p>
            <a:r>
              <a:rPr lang="en-GB" dirty="0"/>
              <a:t>Introduction to Identity Management</a:t>
            </a:r>
          </a:p>
        </p:txBody>
      </p:sp>
      <p:sp>
        <p:nvSpPr>
          <p:cNvPr id="5" name="Subtitle 4">
            <a:extLst>
              <a:ext uri="{FF2B5EF4-FFF2-40B4-BE49-F238E27FC236}">
                <a16:creationId xmlns:a16="http://schemas.microsoft.com/office/drawing/2014/main" id="{6D3E54D1-FD37-51CB-B8B4-85556136C3AF}"/>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437624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Digital Identity Systems</a:t>
            </a:r>
          </a:p>
        </p:txBody>
      </p:sp>
      <p:pic>
        <p:nvPicPr>
          <p:cNvPr id="7" name="Picture 6">
            <a:extLst>
              <a:ext uri="{FF2B5EF4-FFF2-40B4-BE49-F238E27FC236}">
                <a16:creationId xmlns:a16="http://schemas.microsoft.com/office/drawing/2014/main" id="{31AFB455-2F52-CEBE-C832-2A20AD2A8BFF}"/>
              </a:ext>
            </a:extLst>
          </p:cNvPr>
          <p:cNvPicPr>
            <a:picLocks noChangeAspect="1"/>
          </p:cNvPicPr>
          <p:nvPr/>
        </p:nvPicPr>
        <p:blipFill>
          <a:blip r:embed="rId3"/>
          <a:stretch>
            <a:fillRect/>
          </a:stretch>
        </p:blipFill>
        <p:spPr>
          <a:xfrm>
            <a:off x="2466974" y="1582118"/>
            <a:ext cx="7891463" cy="4774232"/>
          </a:xfrm>
          <a:prstGeom prst="rect">
            <a:avLst/>
          </a:prstGeom>
        </p:spPr>
      </p:pic>
    </p:spTree>
    <p:extLst>
      <p:ext uri="{BB962C8B-B14F-4D97-AF65-F5344CB8AC3E}">
        <p14:creationId xmlns:p14="http://schemas.microsoft.com/office/powerpoint/2010/main" val="786264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62909-BA86-EE18-74EB-31310D2FC63C}"/>
              </a:ext>
            </a:extLst>
          </p:cNvPr>
          <p:cNvSpPr>
            <a:spLocks noGrp="1"/>
          </p:cNvSpPr>
          <p:nvPr>
            <p:ph type="title"/>
          </p:nvPr>
        </p:nvSpPr>
        <p:spPr/>
        <p:txBody>
          <a:bodyPr/>
          <a:lstStyle/>
          <a:p>
            <a:pPr algn="ctr"/>
            <a:r>
              <a:rPr lang="en-GB" dirty="0"/>
              <a:t>Identity Management (</a:t>
            </a:r>
            <a:r>
              <a:rPr lang="en-GB" dirty="0" err="1"/>
              <a:t>IdM</a:t>
            </a:r>
            <a:r>
              <a:rPr lang="en-GB" dirty="0"/>
              <a:t>)</a:t>
            </a:r>
          </a:p>
        </p:txBody>
      </p:sp>
      <p:sp>
        <p:nvSpPr>
          <p:cNvPr id="3" name="Content Placeholder 2">
            <a:extLst>
              <a:ext uri="{FF2B5EF4-FFF2-40B4-BE49-F238E27FC236}">
                <a16:creationId xmlns:a16="http://schemas.microsoft.com/office/drawing/2014/main" id="{C647A398-A77C-92E6-1774-88A206F3C476}"/>
              </a:ext>
            </a:extLst>
          </p:cNvPr>
          <p:cNvSpPr>
            <a:spLocks noGrp="1"/>
          </p:cNvSpPr>
          <p:nvPr>
            <p:ph idx="1"/>
          </p:nvPr>
        </p:nvSpPr>
        <p:spPr/>
        <p:txBody>
          <a:bodyPr/>
          <a:lstStyle/>
          <a:p>
            <a:r>
              <a:rPr lang="en-GB" dirty="0"/>
              <a:t>Also known as Identity &amp; Access Management (IAM)</a:t>
            </a:r>
          </a:p>
          <a:p>
            <a:pPr lvl="1"/>
            <a:r>
              <a:rPr lang="en-GB" dirty="0">
                <a:solidFill>
                  <a:schemeClr val="accent1"/>
                </a:solidFill>
              </a:rPr>
              <a:t>Organizational structures, policies and processes to administer and manage IT resources such as data</a:t>
            </a:r>
            <a:endParaRPr lang="en-GB" dirty="0"/>
          </a:p>
          <a:p>
            <a:pPr lvl="2"/>
            <a:r>
              <a:rPr lang="en-GB" dirty="0"/>
              <a:t>Authentication &amp; Authorization</a:t>
            </a:r>
          </a:p>
          <a:p>
            <a:pPr lvl="2"/>
            <a:r>
              <a:rPr lang="en-GB" dirty="0"/>
              <a:t>User Management</a:t>
            </a:r>
          </a:p>
          <a:p>
            <a:pPr lvl="2"/>
            <a:r>
              <a:rPr lang="en-GB" dirty="0"/>
              <a:t>Directory Services</a:t>
            </a:r>
          </a:p>
          <a:p>
            <a:r>
              <a:rPr lang="en-GB" dirty="0"/>
              <a:t>Right entities can access tools required to perform their work</a:t>
            </a:r>
          </a:p>
          <a:p>
            <a:pPr lvl="1"/>
            <a:r>
              <a:rPr lang="en-GB" dirty="0"/>
              <a:t>Appropriate | Required level of access</a:t>
            </a:r>
          </a:p>
          <a:p>
            <a:endParaRPr lang="en-GB" dirty="0"/>
          </a:p>
          <a:p>
            <a:pPr lvl="1"/>
            <a:endParaRPr lang="en-GB" dirty="0"/>
          </a:p>
          <a:p>
            <a:endParaRPr lang="en-GB" dirty="0"/>
          </a:p>
        </p:txBody>
      </p:sp>
    </p:spTree>
    <p:extLst>
      <p:ext uri="{BB962C8B-B14F-4D97-AF65-F5344CB8AC3E}">
        <p14:creationId xmlns:p14="http://schemas.microsoft.com/office/powerpoint/2010/main" val="2695434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62909-BA86-EE18-74EB-31310D2FC63C}"/>
              </a:ext>
            </a:extLst>
          </p:cNvPr>
          <p:cNvSpPr>
            <a:spLocks noGrp="1"/>
          </p:cNvSpPr>
          <p:nvPr>
            <p:ph type="title"/>
          </p:nvPr>
        </p:nvSpPr>
        <p:spPr/>
        <p:txBody>
          <a:bodyPr/>
          <a:lstStyle/>
          <a:p>
            <a:pPr algn="ctr"/>
            <a:r>
              <a:rPr lang="en-GB" dirty="0"/>
              <a:t>Identity Management (</a:t>
            </a:r>
            <a:r>
              <a:rPr lang="en-GB" dirty="0" err="1"/>
              <a:t>IdM</a:t>
            </a:r>
            <a:r>
              <a:rPr lang="en-GB" dirty="0"/>
              <a:t>)</a:t>
            </a:r>
          </a:p>
        </p:txBody>
      </p:sp>
      <p:sp>
        <p:nvSpPr>
          <p:cNvPr id="3" name="Content Placeholder 2">
            <a:extLst>
              <a:ext uri="{FF2B5EF4-FFF2-40B4-BE49-F238E27FC236}">
                <a16:creationId xmlns:a16="http://schemas.microsoft.com/office/drawing/2014/main" id="{C647A398-A77C-92E6-1774-88A206F3C476}"/>
              </a:ext>
            </a:extLst>
          </p:cNvPr>
          <p:cNvSpPr>
            <a:spLocks noGrp="1"/>
          </p:cNvSpPr>
          <p:nvPr>
            <p:ph idx="1"/>
          </p:nvPr>
        </p:nvSpPr>
        <p:spPr/>
        <p:txBody>
          <a:bodyPr/>
          <a:lstStyle/>
          <a:p>
            <a:pPr marL="457200" lvl="1" indent="0">
              <a:buNone/>
            </a:pPr>
            <a:endParaRPr lang="en-GB" dirty="0"/>
          </a:p>
          <a:p>
            <a:endParaRPr lang="en-GB" dirty="0"/>
          </a:p>
        </p:txBody>
      </p:sp>
      <p:pic>
        <p:nvPicPr>
          <p:cNvPr id="5" name="Picture 4">
            <a:extLst>
              <a:ext uri="{FF2B5EF4-FFF2-40B4-BE49-F238E27FC236}">
                <a16:creationId xmlns:a16="http://schemas.microsoft.com/office/drawing/2014/main" id="{C4A03AF7-2437-01EA-CB79-147539667103}"/>
              </a:ext>
            </a:extLst>
          </p:cNvPr>
          <p:cNvPicPr>
            <a:picLocks noChangeAspect="1"/>
          </p:cNvPicPr>
          <p:nvPr/>
        </p:nvPicPr>
        <p:blipFill>
          <a:blip r:embed="rId2"/>
          <a:stretch>
            <a:fillRect/>
          </a:stretch>
        </p:blipFill>
        <p:spPr>
          <a:xfrm>
            <a:off x="2779228" y="1690688"/>
            <a:ext cx="6633543" cy="4623378"/>
          </a:xfrm>
          <a:prstGeom prst="rect">
            <a:avLst/>
          </a:prstGeom>
        </p:spPr>
      </p:pic>
    </p:spTree>
    <p:extLst>
      <p:ext uri="{BB962C8B-B14F-4D97-AF65-F5344CB8AC3E}">
        <p14:creationId xmlns:p14="http://schemas.microsoft.com/office/powerpoint/2010/main" val="629334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93337-C653-5FB7-5E8B-CB014901DAE0}"/>
              </a:ext>
            </a:extLst>
          </p:cNvPr>
          <p:cNvSpPr>
            <a:spLocks noGrp="1"/>
          </p:cNvSpPr>
          <p:nvPr>
            <p:ph type="title"/>
          </p:nvPr>
        </p:nvSpPr>
        <p:spPr/>
        <p:txBody>
          <a:bodyPr/>
          <a:lstStyle/>
          <a:p>
            <a:pPr algn="ctr"/>
            <a:r>
              <a:rPr lang="en-GB" dirty="0"/>
              <a:t>Identity Management Lifecycle</a:t>
            </a:r>
          </a:p>
        </p:txBody>
      </p:sp>
      <p:pic>
        <p:nvPicPr>
          <p:cNvPr id="4" name="Picture 2" descr="Image result for identity management lifecycle diagram">
            <a:extLst>
              <a:ext uri="{FF2B5EF4-FFF2-40B4-BE49-F238E27FC236}">
                <a16:creationId xmlns:a16="http://schemas.microsoft.com/office/drawing/2014/main" id="{7B79F108-9AEC-B054-8AA0-2CD987716D6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43274" y="1886242"/>
            <a:ext cx="5929313" cy="3620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060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62909-BA86-EE18-74EB-31310D2FC63C}"/>
              </a:ext>
            </a:extLst>
          </p:cNvPr>
          <p:cNvSpPr>
            <a:spLocks noGrp="1"/>
          </p:cNvSpPr>
          <p:nvPr>
            <p:ph type="title"/>
          </p:nvPr>
        </p:nvSpPr>
        <p:spPr/>
        <p:txBody>
          <a:bodyPr/>
          <a:lstStyle/>
          <a:p>
            <a:pPr algn="ctr"/>
            <a:r>
              <a:rPr lang="en-GB" dirty="0"/>
              <a:t>Evolution of Identity Techniques</a:t>
            </a:r>
          </a:p>
        </p:txBody>
      </p:sp>
      <p:sp>
        <p:nvSpPr>
          <p:cNvPr id="3" name="Content Placeholder 2">
            <a:extLst>
              <a:ext uri="{FF2B5EF4-FFF2-40B4-BE49-F238E27FC236}">
                <a16:creationId xmlns:a16="http://schemas.microsoft.com/office/drawing/2014/main" id="{C647A398-A77C-92E6-1774-88A206F3C476}"/>
              </a:ext>
            </a:extLst>
          </p:cNvPr>
          <p:cNvSpPr>
            <a:spLocks noGrp="1"/>
          </p:cNvSpPr>
          <p:nvPr>
            <p:ph idx="1"/>
          </p:nvPr>
        </p:nvSpPr>
        <p:spPr/>
        <p:txBody>
          <a:bodyPr/>
          <a:lstStyle/>
          <a:p>
            <a:pPr marL="457200" lvl="1" indent="0">
              <a:buNone/>
            </a:pPr>
            <a:endParaRPr lang="en-GB" dirty="0"/>
          </a:p>
          <a:p>
            <a:endParaRPr lang="en-GB" dirty="0"/>
          </a:p>
        </p:txBody>
      </p:sp>
      <p:pic>
        <p:nvPicPr>
          <p:cNvPr id="6" name="Picture 5">
            <a:extLst>
              <a:ext uri="{FF2B5EF4-FFF2-40B4-BE49-F238E27FC236}">
                <a16:creationId xmlns:a16="http://schemas.microsoft.com/office/drawing/2014/main" id="{D4B9AC64-008C-2E7C-0931-35EB12DD2AD2}"/>
              </a:ext>
            </a:extLst>
          </p:cNvPr>
          <p:cNvPicPr>
            <a:picLocks noChangeAspect="1"/>
          </p:cNvPicPr>
          <p:nvPr/>
        </p:nvPicPr>
        <p:blipFill>
          <a:blip r:embed="rId2"/>
          <a:stretch>
            <a:fillRect/>
          </a:stretch>
        </p:blipFill>
        <p:spPr>
          <a:xfrm>
            <a:off x="1701800" y="1697042"/>
            <a:ext cx="8788400" cy="3721100"/>
          </a:xfrm>
          <a:prstGeom prst="rect">
            <a:avLst/>
          </a:prstGeom>
        </p:spPr>
      </p:pic>
    </p:spTree>
    <p:extLst>
      <p:ext uri="{BB962C8B-B14F-4D97-AF65-F5344CB8AC3E}">
        <p14:creationId xmlns:p14="http://schemas.microsoft.com/office/powerpoint/2010/main" val="2423895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62909-BA86-EE18-74EB-31310D2FC63C}"/>
              </a:ext>
            </a:extLst>
          </p:cNvPr>
          <p:cNvSpPr>
            <a:spLocks noGrp="1"/>
          </p:cNvSpPr>
          <p:nvPr>
            <p:ph type="title"/>
          </p:nvPr>
        </p:nvSpPr>
        <p:spPr/>
        <p:txBody>
          <a:bodyPr/>
          <a:lstStyle/>
          <a:p>
            <a:pPr algn="ctr"/>
            <a:r>
              <a:rPr lang="en-GB" dirty="0"/>
              <a:t>Evolution of Identity Techniques</a:t>
            </a:r>
          </a:p>
        </p:txBody>
      </p:sp>
      <p:sp>
        <p:nvSpPr>
          <p:cNvPr id="3" name="Content Placeholder 2">
            <a:extLst>
              <a:ext uri="{FF2B5EF4-FFF2-40B4-BE49-F238E27FC236}">
                <a16:creationId xmlns:a16="http://schemas.microsoft.com/office/drawing/2014/main" id="{C647A398-A77C-92E6-1774-88A206F3C476}"/>
              </a:ext>
            </a:extLst>
          </p:cNvPr>
          <p:cNvSpPr>
            <a:spLocks noGrp="1"/>
          </p:cNvSpPr>
          <p:nvPr>
            <p:ph idx="1"/>
          </p:nvPr>
        </p:nvSpPr>
        <p:spPr/>
        <p:txBody>
          <a:bodyPr/>
          <a:lstStyle/>
          <a:p>
            <a:pPr marL="457200" lvl="1" indent="0">
              <a:buNone/>
            </a:pPr>
            <a:endParaRPr lang="en-GB" dirty="0"/>
          </a:p>
          <a:p>
            <a:endParaRPr lang="en-GB" dirty="0"/>
          </a:p>
        </p:txBody>
      </p:sp>
      <p:pic>
        <p:nvPicPr>
          <p:cNvPr id="5" name="Picture 4">
            <a:extLst>
              <a:ext uri="{FF2B5EF4-FFF2-40B4-BE49-F238E27FC236}">
                <a16:creationId xmlns:a16="http://schemas.microsoft.com/office/drawing/2014/main" id="{BF591E01-ED87-F73B-6BF8-6ECF8DA568E1}"/>
              </a:ext>
            </a:extLst>
          </p:cNvPr>
          <p:cNvPicPr>
            <a:picLocks noChangeAspect="1"/>
          </p:cNvPicPr>
          <p:nvPr/>
        </p:nvPicPr>
        <p:blipFill>
          <a:blip r:embed="rId2"/>
          <a:stretch>
            <a:fillRect/>
          </a:stretch>
        </p:blipFill>
        <p:spPr>
          <a:xfrm>
            <a:off x="2373312" y="1529364"/>
            <a:ext cx="7445375" cy="4860324"/>
          </a:xfrm>
          <a:prstGeom prst="rect">
            <a:avLst/>
          </a:prstGeom>
        </p:spPr>
      </p:pic>
    </p:spTree>
    <p:extLst>
      <p:ext uri="{BB962C8B-B14F-4D97-AF65-F5344CB8AC3E}">
        <p14:creationId xmlns:p14="http://schemas.microsoft.com/office/powerpoint/2010/main" val="42733978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62909-BA86-EE18-74EB-31310D2FC63C}"/>
              </a:ext>
            </a:extLst>
          </p:cNvPr>
          <p:cNvSpPr>
            <a:spLocks noGrp="1"/>
          </p:cNvSpPr>
          <p:nvPr>
            <p:ph type="title"/>
          </p:nvPr>
        </p:nvSpPr>
        <p:spPr/>
        <p:txBody>
          <a:bodyPr/>
          <a:lstStyle/>
          <a:p>
            <a:pPr algn="ctr"/>
            <a:r>
              <a:rPr lang="en-GB" dirty="0"/>
              <a:t>Evolution of Identity Techniques</a:t>
            </a:r>
          </a:p>
        </p:txBody>
      </p:sp>
      <p:sp>
        <p:nvSpPr>
          <p:cNvPr id="3" name="Content Placeholder 2">
            <a:extLst>
              <a:ext uri="{FF2B5EF4-FFF2-40B4-BE49-F238E27FC236}">
                <a16:creationId xmlns:a16="http://schemas.microsoft.com/office/drawing/2014/main" id="{C647A398-A77C-92E6-1774-88A206F3C476}"/>
              </a:ext>
            </a:extLst>
          </p:cNvPr>
          <p:cNvSpPr>
            <a:spLocks noGrp="1"/>
          </p:cNvSpPr>
          <p:nvPr>
            <p:ph idx="1"/>
          </p:nvPr>
        </p:nvSpPr>
        <p:spPr/>
        <p:txBody>
          <a:bodyPr/>
          <a:lstStyle/>
          <a:p>
            <a:pPr marL="457200" lvl="1" indent="0">
              <a:buNone/>
            </a:pPr>
            <a:endParaRPr lang="en-GB" dirty="0"/>
          </a:p>
          <a:p>
            <a:endParaRPr lang="en-GB" dirty="0"/>
          </a:p>
        </p:txBody>
      </p:sp>
      <p:pic>
        <p:nvPicPr>
          <p:cNvPr id="6" name="Picture 5">
            <a:extLst>
              <a:ext uri="{FF2B5EF4-FFF2-40B4-BE49-F238E27FC236}">
                <a16:creationId xmlns:a16="http://schemas.microsoft.com/office/drawing/2014/main" id="{8101BBD7-3B53-F496-E1BC-F6A654E5EC23}"/>
              </a:ext>
            </a:extLst>
          </p:cNvPr>
          <p:cNvPicPr>
            <a:picLocks noChangeAspect="1"/>
          </p:cNvPicPr>
          <p:nvPr/>
        </p:nvPicPr>
        <p:blipFill>
          <a:blip r:embed="rId2"/>
          <a:stretch>
            <a:fillRect/>
          </a:stretch>
        </p:blipFill>
        <p:spPr>
          <a:xfrm>
            <a:off x="2316162" y="1525398"/>
            <a:ext cx="7559675" cy="4967477"/>
          </a:xfrm>
          <a:prstGeom prst="rect">
            <a:avLst/>
          </a:prstGeom>
        </p:spPr>
      </p:pic>
      <p:sp>
        <p:nvSpPr>
          <p:cNvPr id="7" name="Rectangular Callout 6">
            <a:extLst>
              <a:ext uri="{FF2B5EF4-FFF2-40B4-BE49-F238E27FC236}">
                <a16:creationId xmlns:a16="http://schemas.microsoft.com/office/drawing/2014/main" id="{D714E518-BB93-2B26-1477-49CF9969DC36}"/>
              </a:ext>
            </a:extLst>
          </p:cNvPr>
          <p:cNvSpPr/>
          <p:nvPr/>
        </p:nvSpPr>
        <p:spPr>
          <a:xfrm>
            <a:off x="7839172" y="4586288"/>
            <a:ext cx="2347816" cy="1010491"/>
          </a:xfrm>
          <a:prstGeom prst="wedgeRectCallout">
            <a:avLst>
              <a:gd name="adj1" fmla="val -60702"/>
              <a:gd name="adj2" fmla="val 975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What is needed to get to this stage?</a:t>
            </a:r>
          </a:p>
        </p:txBody>
      </p:sp>
    </p:spTree>
    <p:extLst>
      <p:ext uri="{BB962C8B-B14F-4D97-AF65-F5344CB8AC3E}">
        <p14:creationId xmlns:p14="http://schemas.microsoft.com/office/powerpoint/2010/main" val="387285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93337-C653-5FB7-5E8B-CB014901DAE0}"/>
              </a:ext>
            </a:extLst>
          </p:cNvPr>
          <p:cNvSpPr>
            <a:spLocks noGrp="1"/>
          </p:cNvSpPr>
          <p:nvPr>
            <p:ph type="title"/>
          </p:nvPr>
        </p:nvSpPr>
        <p:spPr/>
        <p:txBody>
          <a:bodyPr/>
          <a:lstStyle/>
          <a:p>
            <a:pPr algn="ctr"/>
            <a:r>
              <a:rPr lang="en-GB" dirty="0"/>
              <a:t>Identity Management - Centralized</a:t>
            </a:r>
          </a:p>
        </p:txBody>
      </p:sp>
      <p:sp>
        <p:nvSpPr>
          <p:cNvPr id="7" name="Content Placeholder 6">
            <a:extLst>
              <a:ext uri="{FF2B5EF4-FFF2-40B4-BE49-F238E27FC236}">
                <a16:creationId xmlns:a16="http://schemas.microsoft.com/office/drawing/2014/main" id="{3210E70F-9D3D-2387-C542-40DB27BC2807}"/>
              </a:ext>
            </a:extLst>
          </p:cNvPr>
          <p:cNvSpPr>
            <a:spLocks noGrp="1"/>
          </p:cNvSpPr>
          <p:nvPr>
            <p:ph idx="1"/>
          </p:nvPr>
        </p:nvSpPr>
        <p:spPr>
          <a:xfrm>
            <a:off x="10110788" y="1522411"/>
            <a:ext cx="1876425" cy="1325564"/>
          </a:xfrm>
          <a:prstGeom prst="wedgeRectCallout">
            <a:avLst>
              <a:gd name="adj1" fmla="val -60702"/>
              <a:gd name="adj2" fmla="val 975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ZA" sz="1800" dirty="0"/>
              <a:t>What is needed to get to this stage?</a:t>
            </a:r>
          </a:p>
        </p:txBody>
      </p:sp>
      <p:sp>
        <p:nvSpPr>
          <p:cNvPr id="9" name="Content Placeholder 2">
            <a:extLst>
              <a:ext uri="{FF2B5EF4-FFF2-40B4-BE49-F238E27FC236}">
                <a16:creationId xmlns:a16="http://schemas.microsoft.com/office/drawing/2014/main" id="{22674A32-EC9A-91BC-E109-E3A6EBD537CF}"/>
              </a:ext>
            </a:extLst>
          </p:cNvPr>
          <p:cNvSpPr txBox="1">
            <a:spLocks/>
          </p:cNvSpPr>
          <p:nvPr/>
        </p:nvSpPr>
        <p:spPr>
          <a:xfrm>
            <a:off x="2095500" y="2014536"/>
            <a:ext cx="7877175" cy="424338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If not yet, conduct an institution-wide audit of identity to determine who has what attributes</a:t>
            </a:r>
          </a:p>
          <a:p>
            <a:r>
              <a:rPr lang="en-ZA" dirty="0"/>
              <a:t>Determine the authority for each attribute, </a:t>
            </a:r>
            <a:r>
              <a:rPr lang="en-ZA" dirty="0" err="1"/>
              <a:t>e.g</a:t>
            </a:r>
            <a:r>
              <a:rPr lang="en-ZA" dirty="0"/>
              <a:t>:</a:t>
            </a:r>
          </a:p>
          <a:p>
            <a:pPr lvl="1"/>
            <a:r>
              <a:rPr lang="en-ZA" dirty="0">
                <a:solidFill>
                  <a:srgbClr val="7030A0"/>
                </a:solidFill>
              </a:rPr>
              <a:t>Email address -&gt; IT department</a:t>
            </a:r>
          </a:p>
          <a:p>
            <a:pPr lvl="1"/>
            <a:r>
              <a:rPr lang="en-ZA" dirty="0">
                <a:solidFill>
                  <a:srgbClr val="7030A0"/>
                </a:solidFill>
              </a:rPr>
              <a:t>Student numbers -&gt; Registrar</a:t>
            </a:r>
          </a:p>
          <a:p>
            <a:pPr lvl="1"/>
            <a:r>
              <a:rPr lang="en-ZA" dirty="0">
                <a:solidFill>
                  <a:srgbClr val="7030A0"/>
                </a:solidFill>
              </a:rPr>
              <a:t>Student name -&gt; Registrar</a:t>
            </a:r>
          </a:p>
          <a:p>
            <a:pPr lvl="1"/>
            <a:r>
              <a:rPr lang="en-ZA" dirty="0">
                <a:solidFill>
                  <a:srgbClr val="7030A0"/>
                </a:solidFill>
              </a:rPr>
              <a:t>Staff name -&gt; Human resources</a:t>
            </a:r>
          </a:p>
          <a:p>
            <a:r>
              <a:rPr lang="en-ZA" dirty="0"/>
              <a:t>Determine consumers for each attribute</a:t>
            </a:r>
          </a:p>
          <a:p>
            <a:r>
              <a:rPr lang="en-ZA" dirty="0"/>
              <a:t>Determine what constraints exist for each attribute:</a:t>
            </a:r>
          </a:p>
          <a:p>
            <a:pPr lvl="1"/>
            <a:r>
              <a:rPr lang="en-ZA" dirty="0">
                <a:solidFill>
                  <a:srgbClr val="7030A0"/>
                </a:solidFill>
              </a:rPr>
              <a:t>Name field is 100 chars at authority, but CRIS system only accepts 80 chars</a:t>
            </a:r>
          </a:p>
        </p:txBody>
      </p:sp>
    </p:spTree>
    <p:extLst>
      <p:ext uri="{BB962C8B-B14F-4D97-AF65-F5344CB8AC3E}">
        <p14:creationId xmlns:p14="http://schemas.microsoft.com/office/powerpoint/2010/main" val="734050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93337-C653-5FB7-5E8B-CB014901DAE0}"/>
              </a:ext>
            </a:extLst>
          </p:cNvPr>
          <p:cNvSpPr>
            <a:spLocks noGrp="1"/>
          </p:cNvSpPr>
          <p:nvPr>
            <p:ph type="title"/>
          </p:nvPr>
        </p:nvSpPr>
        <p:spPr/>
        <p:txBody>
          <a:bodyPr/>
          <a:lstStyle/>
          <a:p>
            <a:pPr algn="ctr"/>
            <a:r>
              <a:rPr lang="en-GB" dirty="0"/>
              <a:t>Identity Management - Centralized</a:t>
            </a:r>
          </a:p>
        </p:txBody>
      </p:sp>
      <p:sp>
        <p:nvSpPr>
          <p:cNvPr id="7" name="Content Placeholder 6">
            <a:extLst>
              <a:ext uri="{FF2B5EF4-FFF2-40B4-BE49-F238E27FC236}">
                <a16:creationId xmlns:a16="http://schemas.microsoft.com/office/drawing/2014/main" id="{3210E70F-9D3D-2387-C542-40DB27BC2807}"/>
              </a:ext>
            </a:extLst>
          </p:cNvPr>
          <p:cNvSpPr>
            <a:spLocks noGrp="1"/>
          </p:cNvSpPr>
          <p:nvPr>
            <p:ph idx="1"/>
          </p:nvPr>
        </p:nvSpPr>
        <p:spPr>
          <a:xfrm>
            <a:off x="10110788" y="1522411"/>
            <a:ext cx="1876425" cy="1325564"/>
          </a:xfrm>
          <a:prstGeom prst="wedgeRectCallout">
            <a:avLst>
              <a:gd name="adj1" fmla="val -60702"/>
              <a:gd name="adj2" fmla="val 975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ZA" sz="1800" dirty="0"/>
              <a:t>What is needed to get to this stage?</a:t>
            </a:r>
          </a:p>
        </p:txBody>
      </p:sp>
      <p:sp>
        <p:nvSpPr>
          <p:cNvPr id="3" name="Content Placeholder 2">
            <a:extLst>
              <a:ext uri="{FF2B5EF4-FFF2-40B4-BE49-F238E27FC236}">
                <a16:creationId xmlns:a16="http://schemas.microsoft.com/office/drawing/2014/main" id="{41B1FC34-EA72-BD5C-0C96-65BD6AE49B7F}"/>
              </a:ext>
            </a:extLst>
          </p:cNvPr>
          <p:cNvSpPr txBox="1">
            <a:spLocks/>
          </p:cNvSpPr>
          <p:nvPr/>
        </p:nvSpPr>
        <p:spPr>
          <a:xfrm>
            <a:off x="2121693" y="1794669"/>
            <a:ext cx="7948613" cy="380523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You probably already have some processes to share information between departments, but:</a:t>
            </a:r>
          </a:p>
          <a:p>
            <a:pPr lvl="1"/>
            <a:r>
              <a:rPr lang="en-ZA" dirty="0">
                <a:solidFill>
                  <a:srgbClr val="7030A0"/>
                </a:solidFill>
              </a:rPr>
              <a:t>Make sure these are aligned with the audit results (right authority)</a:t>
            </a:r>
          </a:p>
          <a:p>
            <a:pPr lvl="1"/>
            <a:r>
              <a:rPr lang="en-ZA" dirty="0">
                <a:solidFill>
                  <a:srgbClr val="7030A0"/>
                </a:solidFill>
              </a:rPr>
              <a:t>Use common language and descriptions (what do we mean by </a:t>
            </a:r>
            <a:r>
              <a:rPr lang="en-ZA" dirty="0" err="1">
                <a:solidFill>
                  <a:srgbClr val="7030A0"/>
                </a:solidFill>
              </a:rPr>
              <a:t>givenName</a:t>
            </a:r>
            <a:r>
              <a:rPr lang="en-ZA" dirty="0">
                <a:solidFill>
                  <a:srgbClr val="7030A0"/>
                </a:solidFill>
              </a:rPr>
              <a:t>?)</a:t>
            </a:r>
          </a:p>
          <a:p>
            <a:pPr lvl="1"/>
            <a:r>
              <a:rPr lang="en-ZA" dirty="0">
                <a:solidFill>
                  <a:srgbClr val="7030A0"/>
                </a:solidFill>
              </a:rPr>
              <a:t>Start aligning the constraints (if smallest name field is 80 chars and this cannot be changed, use 80 char names)</a:t>
            </a:r>
          </a:p>
          <a:p>
            <a:pPr lvl="1"/>
            <a:r>
              <a:rPr lang="en-ZA" dirty="0">
                <a:solidFill>
                  <a:srgbClr val="7030A0"/>
                </a:solidFill>
              </a:rPr>
              <a:t>Introduce update processes to ensure identities remain in sync (all consumers are told when a change happens at the authority)</a:t>
            </a:r>
          </a:p>
        </p:txBody>
      </p:sp>
    </p:spTree>
    <p:extLst>
      <p:ext uri="{BB962C8B-B14F-4D97-AF65-F5344CB8AC3E}">
        <p14:creationId xmlns:p14="http://schemas.microsoft.com/office/powerpoint/2010/main" val="1998369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93337-C653-5FB7-5E8B-CB014901DAE0}"/>
              </a:ext>
            </a:extLst>
          </p:cNvPr>
          <p:cNvSpPr>
            <a:spLocks noGrp="1"/>
          </p:cNvSpPr>
          <p:nvPr>
            <p:ph type="title"/>
          </p:nvPr>
        </p:nvSpPr>
        <p:spPr/>
        <p:txBody>
          <a:bodyPr/>
          <a:lstStyle/>
          <a:p>
            <a:pPr algn="ctr"/>
            <a:r>
              <a:rPr lang="en-GB" dirty="0"/>
              <a:t>Identity Management - Centralized</a:t>
            </a:r>
          </a:p>
        </p:txBody>
      </p:sp>
      <p:sp>
        <p:nvSpPr>
          <p:cNvPr id="7" name="Content Placeholder 6">
            <a:extLst>
              <a:ext uri="{FF2B5EF4-FFF2-40B4-BE49-F238E27FC236}">
                <a16:creationId xmlns:a16="http://schemas.microsoft.com/office/drawing/2014/main" id="{3210E70F-9D3D-2387-C542-40DB27BC2807}"/>
              </a:ext>
            </a:extLst>
          </p:cNvPr>
          <p:cNvSpPr>
            <a:spLocks noGrp="1"/>
          </p:cNvSpPr>
          <p:nvPr>
            <p:ph idx="1"/>
          </p:nvPr>
        </p:nvSpPr>
        <p:spPr>
          <a:xfrm>
            <a:off x="10110788" y="1522411"/>
            <a:ext cx="1876425" cy="1325564"/>
          </a:xfrm>
          <a:prstGeom prst="wedgeRectCallout">
            <a:avLst>
              <a:gd name="adj1" fmla="val -60702"/>
              <a:gd name="adj2" fmla="val 975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buNone/>
            </a:pPr>
            <a:r>
              <a:rPr lang="en-ZA" sz="1800" dirty="0"/>
              <a:t>What is needed to get to this stage?</a:t>
            </a:r>
          </a:p>
        </p:txBody>
      </p:sp>
      <p:sp>
        <p:nvSpPr>
          <p:cNvPr id="4" name="Content Placeholder 2">
            <a:extLst>
              <a:ext uri="{FF2B5EF4-FFF2-40B4-BE49-F238E27FC236}">
                <a16:creationId xmlns:a16="http://schemas.microsoft.com/office/drawing/2014/main" id="{8690E5A0-9405-0C2D-FEA4-BE3DE5C13D80}"/>
              </a:ext>
            </a:extLst>
          </p:cNvPr>
          <p:cNvSpPr txBox="1">
            <a:spLocks/>
          </p:cNvSpPr>
          <p:nvPr/>
        </p:nvSpPr>
        <p:spPr>
          <a:xfrm>
            <a:off x="2152650" y="1928812"/>
            <a:ext cx="6991350" cy="393382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You need institutional buy-in – can be hard to get</a:t>
            </a:r>
          </a:p>
          <a:p>
            <a:endParaRPr lang="en-ZA" dirty="0"/>
          </a:p>
          <a:p>
            <a:r>
              <a:rPr lang="en-ZA" dirty="0"/>
              <a:t>Take small steps, easy wins</a:t>
            </a:r>
          </a:p>
          <a:p>
            <a:pPr lvl="1"/>
            <a:r>
              <a:rPr lang="en-ZA" dirty="0"/>
              <a:t>but do not lose sight of the big picture</a:t>
            </a:r>
          </a:p>
          <a:p>
            <a:endParaRPr lang="en-ZA" dirty="0"/>
          </a:p>
          <a:p>
            <a:r>
              <a:rPr lang="en-ZA" dirty="0"/>
              <a:t>These interim steps do </a:t>
            </a:r>
            <a:r>
              <a:rPr lang="en-ZA" b="1" dirty="0"/>
              <a:t>not</a:t>
            </a:r>
            <a:r>
              <a:rPr lang="en-ZA" dirty="0"/>
              <a:t> need to depend on technology</a:t>
            </a:r>
          </a:p>
          <a:p>
            <a:r>
              <a:rPr lang="en-ZA" dirty="0"/>
              <a:t>Consider identity registry / vault system</a:t>
            </a:r>
          </a:p>
          <a:p>
            <a:endParaRPr lang="en-ZA" dirty="0"/>
          </a:p>
        </p:txBody>
      </p:sp>
    </p:spTree>
    <p:extLst>
      <p:ext uri="{BB962C8B-B14F-4D97-AF65-F5344CB8AC3E}">
        <p14:creationId xmlns:p14="http://schemas.microsoft.com/office/powerpoint/2010/main" val="64500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772E-8A80-EB05-E69A-03EE5D308FC5}"/>
              </a:ext>
            </a:extLst>
          </p:cNvPr>
          <p:cNvSpPr>
            <a:spLocks noGrp="1"/>
          </p:cNvSpPr>
          <p:nvPr>
            <p:ph type="title"/>
          </p:nvPr>
        </p:nvSpPr>
        <p:spPr/>
        <p:txBody>
          <a:bodyPr/>
          <a:lstStyle/>
          <a:p>
            <a:pPr algn="ctr"/>
            <a:r>
              <a:rPr lang="en-GB" dirty="0"/>
              <a:t>Identity</a:t>
            </a:r>
          </a:p>
        </p:txBody>
      </p:sp>
      <p:sp>
        <p:nvSpPr>
          <p:cNvPr id="3" name="Content Placeholder 2">
            <a:extLst>
              <a:ext uri="{FF2B5EF4-FFF2-40B4-BE49-F238E27FC236}">
                <a16:creationId xmlns:a16="http://schemas.microsoft.com/office/drawing/2014/main" id="{C9681CD4-9739-96DF-E105-58C138DC7DDB}"/>
              </a:ext>
            </a:extLst>
          </p:cNvPr>
          <p:cNvSpPr>
            <a:spLocks noGrp="1"/>
          </p:cNvSpPr>
          <p:nvPr>
            <p:ph idx="1"/>
          </p:nvPr>
        </p:nvSpPr>
        <p:spPr/>
        <p:txBody>
          <a:bodyPr>
            <a:normAutofit/>
          </a:bodyPr>
          <a:lstStyle/>
          <a:p>
            <a:r>
              <a:rPr lang="en-GB" dirty="0">
                <a:solidFill>
                  <a:schemeClr val="accent1"/>
                </a:solidFill>
              </a:rPr>
              <a:t>A set of </a:t>
            </a:r>
            <a:r>
              <a:rPr lang="en-GB" b="1" dirty="0">
                <a:solidFill>
                  <a:schemeClr val="accent1"/>
                </a:solidFill>
              </a:rPr>
              <a:t>attributes</a:t>
            </a:r>
            <a:r>
              <a:rPr lang="en-GB" dirty="0">
                <a:solidFill>
                  <a:schemeClr val="accent1"/>
                </a:solidFill>
              </a:rPr>
              <a:t> that define an </a:t>
            </a:r>
            <a:r>
              <a:rPr lang="en-GB" b="1" dirty="0">
                <a:solidFill>
                  <a:schemeClr val="accent1"/>
                </a:solidFill>
              </a:rPr>
              <a:t>entity</a:t>
            </a:r>
          </a:p>
          <a:p>
            <a:pPr lvl="1"/>
            <a:r>
              <a:rPr lang="en-GB" dirty="0">
                <a:solidFill>
                  <a:schemeClr val="accent1"/>
                </a:solidFill>
              </a:rPr>
              <a:t>An entity is a thing with distinct and independent existence </a:t>
            </a:r>
          </a:p>
          <a:p>
            <a:r>
              <a:rPr lang="en-GB" dirty="0"/>
              <a:t>In database management systems:</a:t>
            </a:r>
          </a:p>
          <a:p>
            <a:pPr lvl="1"/>
            <a:r>
              <a:rPr lang="en-GB" b="1" dirty="0"/>
              <a:t>Entity</a:t>
            </a:r>
            <a:r>
              <a:rPr lang="en-GB" dirty="0"/>
              <a:t>: </a:t>
            </a:r>
            <a:r>
              <a:rPr lang="en-GB" dirty="0">
                <a:solidFill>
                  <a:schemeClr val="accent1"/>
                </a:solidFill>
              </a:rPr>
              <a:t>A  unique object in the real world that</a:t>
            </a:r>
            <a:r>
              <a:rPr lang="en-GB" dirty="0"/>
              <a:t>. Examples include single person, single product, or single organization.</a:t>
            </a:r>
          </a:p>
          <a:p>
            <a:pPr lvl="1"/>
            <a:r>
              <a:rPr lang="en-GB" b="1" dirty="0"/>
              <a:t>Entity type: </a:t>
            </a:r>
            <a:r>
              <a:rPr lang="en-GB" dirty="0">
                <a:solidFill>
                  <a:schemeClr val="accent1"/>
                </a:solidFill>
              </a:rPr>
              <a:t>Type of information stored in a table(s).</a:t>
            </a:r>
            <a:r>
              <a:rPr lang="en-GB" dirty="0"/>
              <a:t> Includes person, organization, object type, or concept</a:t>
            </a:r>
          </a:p>
          <a:p>
            <a:pPr lvl="1"/>
            <a:r>
              <a:rPr lang="en-GB" b="1" dirty="0"/>
              <a:t>Attribute: </a:t>
            </a:r>
            <a:r>
              <a:rPr lang="en-GB" dirty="0">
                <a:solidFill>
                  <a:schemeClr val="accent1"/>
                </a:solidFill>
              </a:rPr>
              <a:t>A characteristic or trait of an entity type that describes the entity</a:t>
            </a:r>
            <a:r>
              <a:rPr lang="en-GB" dirty="0"/>
              <a:t>, for example, the Person entity type has the Date of Birth attribute.</a:t>
            </a:r>
          </a:p>
        </p:txBody>
      </p:sp>
    </p:spTree>
    <p:extLst>
      <p:ext uri="{BB962C8B-B14F-4D97-AF65-F5344CB8AC3E}">
        <p14:creationId xmlns:p14="http://schemas.microsoft.com/office/powerpoint/2010/main" val="3578329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Registry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p:txBody>
          <a:bodyPr>
            <a:normAutofit/>
          </a:bodyPr>
          <a:lstStyle/>
          <a:p>
            <a:r>
              <a:rPr lang="en-GB" dirty="0"/>
              <a:t>All details in Active Directory (AD)</a:t>
            </a:r>
          </a:p>
        </p:txBody>
      </p:sp>
      <p:pic>
        <p:nvPicPr>
          <p:cNvPr id="4" name="Content Placeholder 3">
            <a:extLst>
              <a:ext uri="{FF2B5EF4-FFF2-40B4-BE49-F238E27FC236}">
                <a16:creationId xmlns:a16="http://schemas.microsoft.com/office/drawing/2014/main" id="{08013AC1-19C9-E744-F4DB-BDD69CD0DD0B}"/>
              </a:ext>
            </a:extLst>
          </p:cNvPr>
          <p:cNvPicPr>
            <a:picLocks noChangeAspect="1"/>
          </p:cNvPicPr>
          <p:nvPr/>
        </p:nvPicPr>
        <p:blipFill>
          <a:blip r:embed="rId3"/>
          <a:stretch>
            <a:fillRect/>
          </a:stretch>
        </p:blipFill>
        <p:spPr>
          <a:xfrm>
            <a:off x="2496150" y="2578517"/>
            <a:ext cx="5476275" cy="4152317"/>
          </a:xfrm>
          <a:prstGeom prst="rect">
            <a:avLst/>
          </a:prstGeom>
        </p:spPr>
      </p:pic>
    </p:spTree>
    <p:extLst>
      <p:ext uri="{BB962C8B-B14F-4D97-AF65-F5344CB8AC3E}">
        <p14:creationId xmlns:p14="http://schemas.microsoft.com/office/powerpoint/2010/main" val="18353624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Registry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5"/>
            <a:ext cx="3805238" cy="4046538"/>
          </a:xfrm>
        </p:spPr>
        <p:txBody>
          <a:bodyPr>
            <a:normAutofit/>
          </a:bodyPr>
          <a:lstStyle/>
          <a:p>
            <a:r>
              <a:rPr lang="en-GB" dirty="0"/>
              <a:t>Use a Person registry</a:t>
            </a:r>
          </a:p>
          <a:p>
            <a:r>
              <a:rPr lang="en-GB" dirty="0"/>
              <a:t>Active Directory – consumer of identity</a:t>
            </a:r>
          </a:p>
        </p:txBody>
      </p:sp>
      <p:pic>
        <p:nvPicPr>
          <p:cNvPr id="5" name="Picture 4">
            <a:extLst>
              <a:ext uri="{FF2B5EF4-FFF2-40B4-BE49-F238E27FC236}">
                <a16:creationId xmlns:a16="http://schemas.microsoft.com/office/drawing/2014/main" id="{0065F84A-818E-10FE-2EBB-A83338C8FC4A}"/>
              </a:ext>
            </a:extLst>
          </p:cNvPr>
          <p:cNvPicPr>
            <a:picLocks noChangeAspect="1"/>
          </p:cNvPicPr>
          <p:nvPr/>
        </p:nvPicPr>
        <p:blipFill>
          <a:blip r:embed="rId3"/>
          <a:stretch>
            <a:fillRect/>
          </a:stretch>
        </p:blipFill>
        <p:spPr>
          <a:xfrm>
            <a:off x="4498984" y="1690688"/>
            <a:ext cx="5802665" cy="4471200"/>
          </a:xfrm>
          <a:prstGeom prst="rect">
            <a:avLst/>
          </a:prstGeom>
        </p:spPr>
      </p:pic>
    </p:spTree>
    <p:extLst>
      <p:ext uri="{BB962C8B-B14F-4D97-AF65-F5344CB8AC3E}">
        <p14:creationId xmlns:p14="http://schemas.microsoft.com/office/powerpoint/2010/main" val="2085293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Registry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r>
              <a:rPr lang="en-GB" dirty="0"/>
              <a:t>Remember we spoke about authorities? These feed your registry…</a:t>
            </a:r>
          </a:p>
          <a:p>
            <a:endParaRPr lang="en-GB" dirty="0"/>
          </a:p>
          <a:p>
            <a:pPr lvl="1"/>
            <a:r>
              <a:rPr lang="en-GB" dirty="0">
                <a:solidFill>
                  <a:srgbClr val="7030A0"/>
                </a:solidFill>
              </a:rPr>
              <a:t>Unique identifier</a:t>
            </a:r>
          </a:p>
          <a:p>
            <a:pPr lvl="1"/>
            <a:endParaRPr lang="en-GB" dirty="0">
              <a:solidFill>
                <a:srgbClr val="7030A0"/>
              </a:solidFill>
            </a:endParaRPr>
          </a:p>
          <a:p>
            <a:pPr lvl="1"/>
            <a:r>
              <a:rPr lang="en-GB" dirty="0">
                <a:solidFill>
                  <a:srgbClr val="7030A0"/>
                </a:solidFill>
              </a:rPr>
              <a:t>Name (from HR)</a:t>
            </a:r>
          </a:p>
          <a:p>
            <a:pPr lvl="1"/>
            <a:endParaRPr lang="en-GB" dirty="0">
              <a:solidFill>
                <a:srgbClr val="7030A0"/>
              </a:solidFill>
            </a:endParaRPr>
          </a:p>
          <a:p>
            <a:pPr lvl="1"/>
            <a:r>
              <a:rPr lang="en-GB" dirty="0">
                <a:solidFill>
                  <a:srgbClr val="7030A0"/>
                </a:solidFill>
              </a:rPr>
              <a:t>Email address (from IT)</a:t>
            </a:r>
          </a:p>
          <a:p>
            <a:pPr lvl="1"/>
            <a:endParaRPr lang="en-GB" dirty="0">
              <a:solidFill>
                <a:srgbClr val="7030A0"/>
              </a:solidFill>
            </a:endParaRPr>
          </a:p>
          <a:p>
            <a:pPr lvl="1"/>
            <a:r>
              <a:rPr lang="en-GB" dirty="0">
                <a:solidFill>
                  <a:srgbClr val="7030A0"/>
                </a:solidFill>
              </a:rPr>
              <a:t>Employee number (from HR)</a:t>
            </a:r>
            <a:endParaRPr lang="en-GB" dirty="0"/>
          </a:p>
          <a:p>
            <a:endParaRPr lang="en-GB" dirty="0"/>
          </a:p>
        </p:txBody>
      </p:sp>
    </p:spTree>
    <p:extLst>
      <p:ext uri="{BB962C8B-B14F-4D97-AF65-F5344CB8AC3E}">
        <p14:creationId xmlns:p14="http://schemas.microsoft.com/office/powerpoint/2010/main" val="2756548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Registry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fontScale="92500" lnSpcReduction="20000"/>
          </a:bodyPr>
          <a:lstStyle/>
          <a:p>
            <a:r>
              <a:rPr lang="en-GB" dirty="0"/>
              <a:t>Software</a:t>
            </a:r>
          </a:p>
          <a:p>
            <a:endParaRPr lang="en-GB" dirty="0"/>
          </a:p>
          <a:p>
            <a:pPr lvl="1"/>
            <a:r>
              <a:rPr lang="en-GB" dirty="0">
                <a:solidFill>
                  <a:srgbClr val="7030A0"/>
                </a:solidFill>
              </a:rPr>
              <a:t>NetIQ (Novell) Identity Manager</a:t>
            </a:r>
          </a:p>
          <a:p>
            <a:pPr lvl="1"/>
            <a:r>
              <a:rPr lang="en-GB" dirty="0">
                <a:solidFill>
                  <a:srgbClr val="7030A0"/>
                </a:solidFill>
              </a:rPr>
              <a:t>Microsoft Identity Manager (MIM)</a:t>
            </a:r>
          </a:p>
          <a:p>
            <a:pPr lvl="1"/>
            <a:r>
              <a:rPr lang="en-GB" dirty="0">
                <a:solidFill>
                  <a:srgbClr val="7030A0"/>
                </a:solidFill>
              </a:rPr>
              <a:t>IBM Tivoli Identity Manager</a:t>
            </a:r>
          </a:p>
          <a:p>
            <a:pPr lvl="1"/>
            <a:r>
              <a:rPr lang="en-GB" dirty="0">
                <a:solidFill>
                  <a:srgbClr val="7030A0"/>
                </a:solidFill>
              </a:rPr>
              <a:t>Oracle Identity Manager</a:t>
            </a:r>
          </a:p>
          <a:p>
            <a:pPr lvl="1"/>
            <a:r>
              <a:rPr lang="en-GB" dirty="0">
                <a:solidFill>
                  <a:srgbClr val="7030A0"/>
                </a:solidFill>
              </a:rPr>
              <a:t>RENU/UA Managed IdP</a:t>
            </a:r>
          </a:p>
          <a:p>
            <a:pPr marL="457200" lvl="1" indent="0">
              <a:buNone/>
            </a:pPr>
            <a:endParaRPr lang="en-GB" dirty="0">
              <a:solidFill>
                <a:srgbClr val="7030A0"/>
              </a:solidFill>
            </a:endParaRPr>
          </a:p>
          <a:p>
            <a:pPr lvl="1"/>
            <a:endParaRPr lang="en-GB" dirty="0">
              <a:solidFill>
                <a:srgbClr val="7030A0"/>
              </a:solidFill>
            </a:endParaRPr>
          </a:p>
          <a:p>
            <a:pPr lvl="1"/>
            <a:r>
              <a:rPr lang="en-GB" dirty="0" err="1">
                <a:solidFill>
                  <a:srgbClr val="7030A0"/>
                </a:solidFill>
              </a:rPr>
              <a:t>OpenIAM</a:t>
            </a:r>
            <a:endParaRPr lang="en-GB" dirty="0">
              <a:solidFill>
                <a:srgbClr val="7030A0"/>
              </a:solidFill>
            </a:endParaRPr>
          </a:p>
          <a:p>
            <a:pPr lvl="1"/>
            <a:r>
              <a:rPr lang="en-GB" dirty="0">
                <a:solidFill>
                  <a:srgbClr val="7030A0"/>
                </a:solidFill>
              </a:rPr>
              <a:t>Apache Syncope</a:t>
            </a:r>
          </a:p>
          <a:p>
            <a:pPr lvl="1"/>
            <a:r>
              <a:rPr lang="en-GB" dirty="0">
                <a:solidFill>
                  <a:srgbClr val="7030A0"/>
                </a:solidFill>
              </a:rPr>
              <a:t>FreeIPA</a:t>
            </a:r>
          </a:p>
          <a:p>
            <a:pPr lvl="1"/>
            <a:r>
              <a:rPr lang="en-GB" dirty="0" err="1">
                <a:solidFill>
                  <a:srgbClr val="7030A0"/>
                </a:solidFill>
              </a:rPr>
              <a:t>OpenLDAP</a:t>
            </a:r>
            <a:endParaRPr lang="en-GB" dirty="0">
              <a:solidFill>
                <a:srgbClr val="7030A0"/>
              </a:solidFill>
            </a:endParaRPr>
          </a:p>
        </p:txBody>
      </p:sp>
      <p:pic>
        <p:nvPicPr>
          <p:cNvPr id="5" name="Picture 4">
            <a:extLst>
              <a:ext uri="{FF2B5EF4-FFF2-40B4-BE49-F238E27FC236}">
                <a16:creationId xmlns:a16="http://schemas.microsoft.com/office/drawing/2014/main" id="{9674043E-EBF5-F3A3-AE9C-D3F87029298A}"/>
              </a:ext>
            </a:extLst>
          </p:cNvPr>
          <p:cNvPicPr>
            <a:picLocks noChangeAspect="1"/>
          </p:cNvPicPr>
          <p:nvPr/>
        </p:nvPicPr>
        <p:blipFill>
          <a:blip r:embed="rId3"/>
          <a:stretch>
            <a:fillRect/>
          </a:stretch>
        </p:blipFill>
        <p:spPr>
          <a:xfrm>
            <a:off x="7543800" y="4950822"/>
            <a:ext cx="3810000" cy="971550"/>
          </a:xfrm>
          <a:prstGeom prst="rect">
            <a:avLst/>
          </a:prstGeom>
        </p:spPr>
      </p:pic>
      <p:pic>
        <p:nvPicPr>
          <p:cNvPr id="7" name="Picture 6">
            <a:extLst>
              <a:ext uri="{FF2B5EF4-FFF2-40B4-BE49-F238E27FC236}">
                <a16:creationId xmlns:a16="http://schemas.microsoft.com/office/drawing/2014/main" id="{816D416F-0C06-D17A-88D9-DD63C65C8D45}"/>
              </a:ext>
            </a:extLst>
          </p:cNvPr>
          <p:cNvPicPr>
            <a:picLocks noChangeAspect="1"/>
          </p:cNvPicPr>
          <p:nvPr/>
        </p:nvPicPr>
        <p:blipFill>
          <a:blip r:embed="rId4"/>
          <a:stretch>
            <a:fillRect/>
          </a:stretch>
        </p:blipFill>
        <p:spPr>
          <a:xfrm flipH="1">
            <a:off x="10302350" y="2866434"/>
            <a:ext cx="1051450" cy="1325563"/>
          </a:xfrm>
          <a:prstGeom prst="rect">
            <a:avLst/>
          </a:prstGeom>
        </p:spPr>
      </p:pic>
      <p:pic>
        <p:nvPicPr>
          <p:cNvPr id="9" name="Picture 8">
            <a:extLst>
              <a:ext uri="{FF2B5EF4-FFF2-40B4-BE49-F238E27FC236}">
                <a16:creationId xmlns:a16="http://schemas.microsoft.com/office/drawing/2014/main" id="{2DE7C042-886A-A5F4-1900-A7D87E21F2E6}"/>
              </a:ext>
            </a:extLst>
          </p:cNvPr>
          <p:cNvPicPr>
            <a:picLocks noChangeAspect="1"/>
          </p:cNvPicPr>
          <p:nvPr/>
        </p:nvPicPr>
        <p:blipFill>
          <a:blip r:embed="rId5"/>
          <a:stretch>
            <a:fillRect/>
          </a:stretch>
        </p:blipFill>
        <p:spPr>
          <a:xfrm>
            <a:off x="6624638" y="2561044"/>
            <a:ext cx="2068513" cy="2068513"/>
          </a:xfrm>
          <a:prstGeom prst="rect">
            <a:avLst/>
          </a:prstGeom>
        </p:spPr>
      </p:pic>
      <p:pic>
        <p:nvPicPr>
          <p:cNvPr id="11" name="Picture 10">
            <a:extLst>
              <a:ext uri="{FF2B5EF4-FFF2-40B4-BE49-F238E27FC236}">
                <a16:creationId xmlns:a16="http://schemas.microsoft.com/office/drawing/2014/main" id="{155B6729-9A9C-1E8F-961C-DE205F706608}"/>
              </a:ext>
            </a:extLst>
          </p:cNvPr>
          <p:cNvPicPr>
            <a:picLocks noChangeAspect="1"/>
          </p:cNvPicPr>
          <p:nvPr/>
        </p:nvPicPr>
        <p:blipFill>
          <a:blip r:embed="rId6"/>
          <a:stretch>
            <a:fillRect/>
          </a:stretch>
        </p:blipFill>
        <p:spPr>
          <a:xfrm>
            <a:off x="7543800" y="1374055"/>
            <a:ext cx="3941246" cy="1275796"/>
          </a:xfrm>
          <a:prstGeom prst="rect">
            <a:avLst/>
          </a:prstGeom>
        </p:spPr>
      </p:pic>
      <p:pic>
        <p:nvPicPr>
          <p:cNvPr id="4" name="Picture 3" descr="OpenLDAP - Wikipedia">
            <a:extLst>
              <a:ext uri="{FF2B5EF4-FFF2-40B4-BE49-F238E27FC236}">
                <a16:creationId xmlns:a16="http://schemas.microsoft.com/office/drawing/2014/main" id="{9AB15093-3F1F-BEA5-27B5-10E85CF1DB32}"/>
              </a:ext>
            </a:extLst>
          </p:cNvPr>
          <p:cNvPicPr>
            <a:picLocks noChangeAspect="1"/>
          </p:cNvPicPr>
          <p:nvPr/>
        </p:nvPicPr>
        <p:blipFill>
          <a:blip r:embed="rId7"/>
          <a:stretch>
            <a:fillRect/>
          </a:stretch>
        </p:blipFill>
        <p:spPr>
          <a:xfrm>
            <a:off x="3854450" y="4950822"/>
            <a:ext cx="3436938" cy="1352238"/>
          </a:xfrm>
          <a:prstGeom prst="rect">
            <a:avLst/>
          </a:prstGeom>
        </p:spPr>
      </p:pic>
    </p:spTree>
    <p:extLst>
      <p:ext uri="{BB962C8B-B14F-4D97-AF65-F5344CB8AC3E}">
        <p14:creationId xmlns:p14="http://schemas.microsoft.com/office/powerpoint/2010/main" val="2976084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solidFill>
                  <a:srgbClr val="7030A0"/>
                </a:solidFill>
              </a:rPr>
              <a:t>Username</a:t>
            </a:r>
          </a:p>
          <a:p>
            <a:r>
              <a:rPr lang="en-ZA" dirty="0">
                <a:solidFill>
                  <a:srgbClr val="7030A0"/>
                </a:solidFill>
              </a:rPr>
              <a:t>National ID</a:t>
            </a:r>
          </a:p>
          <a:p>
            <a:r>
              <a:rPr lang="en-ZA" dirty="0">
                <a:solidFill>
                  <a:srgbClr val="7030A0"/>
                </a:solidFill>
              </a:rPr>
              <a:t>Passport number</a:t>
            </a:r>
          </a:p>
          <a:p>
            <a:r>
              <a:rPr lang="en-ZA" dirty="0">
                <a:solidFill>
                  <a:srgbClr val="7030A0"/>
                </a:solidFill>
              </a:rPr>
              <a:t>Student number</a:t>
            </a:r>
          </a:p>
          <a:p>
            <a:r>
              <a:rPr lang="en-ZA" dirty="0">
                <a:solidFill>
                  <a:srgbClr val="7030A0"/>
                </a:solidFill>
              </a:rPr>
              <a:t>Employee/staff number</a:t>
            </a:r>
          </a:p>
          <a:p>
            <a:r>
              <a:rPr lang="en-ZA" dirty="0">
                <a:solidFill>
                  <a:srgbClr val="7030A0"/>
                </a:solidFill>
              </a:rPr>
              <a:t>Email address?</a:t>
            </a:r>
          </a:p>
          <a:p>
            <a:r>
              <a:rPr lang="en-ZA" dirty="0">
                <a:solidFill>
                  <a:srgbClr val="7030A0"/>
                </a:solidFill>
              </a:rPr>
              <a:t>ORCID </a:t>
            </a:r>
            <a:r>
              <a:rPr lang="en-ZA" dirty="0" err="1">
                <a:solidFill>
                  <a:srgbClr val="7030A0"/>
                </a:solidFill>
              </a:rPr>
              <a:t>iD</a:t>
            </a:r>
            <a:endParaRPr lang="en-ZA" dirty="0">
              <a:solidFill>
                <a:srgbClr val="7030A0"/>
              </a:solidFill>
            </a:endParaRPr>
          </a:p>
        </p:txBody>
      </p:sp>
      <p:pic>
        <p:nvPicPr>
          <p:cNvPr id="7" name="Picture 6">
            <a:extLst>
              <a:ext uri="{FF2B5EF4-FFF2-40B4-BE49-F238E27FC236}">
                <a16:creationId xmlns:a16="http://schemas.microsoft.com/office/drawing/2014/main" id="{AE4CED3F-52EA-04FD-F7BC-650659D752F3}"/>
              </a:ext>
            </a:extLst>
          </p:cNvPr>
          <p:cNvPicPr>
            <a:picLocks noChangeAspect="1"/>
          </p:cNvPicPr>
          <p:nvPr/>
        </p:nvPicPr>
        <p:blipFill>
          <a:blip r:embed="rId3"/>
          <a:stretch>
            <a:fillRect/>
          </a:stretch>
        </p:blipFill>
        <p:spPr>
          <a:xfrm>
            <a:off x="4824412" y="1707084"/>
            <a:ext cx="5834063" cy="4469879"/>
          </a:xfrm>
          <a:prstGeom prst="rect">
            <a:avLst/>
          </a:prstGeom>
        </p:spPr>
      </p:pic>
    </p:spTree>
    <p:extLst>
      <p:ext uri="{BB962C8B-B14F-4D97-AF65-F5344CB8AC3E}">
        <p14:creationId xmlns:p14="http://schemas.microsoft.com/office/powerpoint/2010/main" val="41074927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Attributes of a good Person Identifier?</a:t>
            </a:r>
          </a:p>
          <a:p>
            <a:endParaRPr lang="en-ZA" dirty="0"/>
          </a:p>
          <a:p>
            <a:r>
              <a:rPr lang="en-ZA" dirty="0"/>
              <a:t> Concepts/Terminology</a:t>
            </a:r>
          </a:p>
          <a:p>
            <a:pPr lvl="1"/>
            <a:r>
              <a:rPr lang="en-ZA" dirty="0">
                <a:solidFill>
                  <a:srgbClr val="7030A0"/>
                </a:solidFill>
              </a:rPr>
              <a:t>Persistent vs transient (for Name identifiers)</a:t>
            </a:r>
          </a:p>
          <a:p>
            <a:pPr lvl="1"/>
            <a:r>
              <a:rPr lang="en-ZA" dirty="0">
                <a:solidFill>
                  <a:srgbClr val="7030A0"/>
                </a:solidFill>
              </a:rPr>
              <a:t>Transferable / reassignment</a:t>
            </a:r>
          </a:p>
          <a:p>
            <a:pPr lvl="1"/>
            <a:r>
              <a:rPr lang="en-ZA" dirty="0">
                <a:solidFill>
                  <a:srgbClr val="7030A0"/>
                </a:solidFill>
              </a:rPr>
              <a:t>Unique</a:t>
            </a:r>
          </a:p>
          <a:p>
            <a:pPr marL="457200" lvl="1" indent="0">
              <a:buNone/>
            </a:pPr>
            <a:endParaRPr lang="en-ZA" dirty="0">
              <a:solidFill>
                <a:srgbClr val="7030A0"/>
              </a:solidFill>
            </a:endParaRPr>
          </a:p>
          <a:p>
            <a:pPr lvl="1"/>
            <a:r>
              <a:rPr lang="en-ZA" dirty="0">
                <a:solidFill>
                  <a:srgbClr val="7030A0"/>
                </a:solidFill>
              </a:rPr>
              <a:t>Pseudo-anonymous – looks anonymous (</a:t>
            </a:r>
            <a:r>
              <a:rPr lang="en-ZA" dirty="0" err="1">
                <a:solidFill>
                  <a:srgbClr val="7030A0"/>
                </a:solidFill>
              </a:rPr>
              <a:t>e.g</a:t>
            </a:r>
            <a:r>
              <a:rPr lang="en-ZA" dirty="0">
                <a:solidFill>
                  <a:srgbClr val="7030A0"/>
                </a:solidFill>
              </a:rPr>
              <a:t> a user that requested for X….)</a:t>
            </a:r>
          </a:p>
          <a:p>
            <a:pPr lvl="1"/>
            <a:r>
              <a:rPr lang="en-ZA" dirty="0">
                <a:solidFill>
                  <a:srgbClr val="7030A0"/>
                </a:solidFill>
              </a:rPr>
              <a:t>Opaque &amp; Pseudonym – randomly map/link identities</a:t>
            </a:r>
          </a:p>
          <a:p>
            <a:pPr lvl="1"/>
            <a:r>
              <a:rPr lang="en-ZA" dirty="0">
                <a:solidFill>
                  <a:srgbClr val="7030A0"/>
                </a:solidFill>
              </a:rPr>
              <a:t>Targeted</a:t>
            </a:r>
          </a:p>
          <a:p>
            <a:pPr lvl="1"/>
            <a:endParaRPr lang="en-ZA" dirty="0">
              <a:solidFill>
                <a:srgbClr val="7030A0"/>
              </a:solidFill>
            </a:endParaRPr>
          </a:p>
        </p:txBody>
      </p:sp>
    </p:spTree>
    <p:extLst>
      <p:ext uri="{BB962C8B-B14F-4D97-AF65-F5344CB8AC3E}">
        <p14:creationId xmlns:p14="http://schemas.microsoft.com/office/powerpoint/2010/main" val="8057536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Privacy-preserving Identifiers</a:t>
            </a:r>
          </a:p>
          <a:p>
            <a:pPr lvl="1"/>
            <a:r>
              <a:rPr lang="en-ZA" dirty="0">
                <a:solidFill>
                  <a:srgbClr val="7030A0"/>
                </a:solidFill>
              </a:rPr>
              <a:t>Should be generated </a:t>
            </a:r>
          </a:p>
          <a:p>
            <a:pPr lvl="2"/>
            <a:r>
              <a:rPr lang="en-ZA" dirty="0">
                <a:solidFill>
                  <a:srgbClr val="7030A0"/>
                </a:solidFill>
              </a:rPr>
              <a:t>not the same as the identifier in your person registry/directory</a:t>
            </a:r>
          </a:p>
          <a:p>
            <a:pPr lvl="1"/>
            <a:r>
              <a:rPr lang="en-ZA" dirty="0">
                <a:solidFill>
                  <a:srgbClr val="7030A0"/>
                </a:solidFill>
              </a:rPr>
              <a:t>Must be opaque and </a:t>
            </a:r>
            <a:r>
              <a:rPr lang="en-ZA" dirty="0" err="1">
                <a:solidFill>
                  <a:srgbClr val="7030A0"/>
                </a:solidFill>
              </a:rPr>
              <a:t>uni</a:t>
            </a:r>
            <a:r>
              <a:rPr lang="en-ZA" dirty="0">
                <a:solidFill>
                  <a:srgbClr val="7030A0"/>
                </a:solidFill>
              </a:rPr>
              <a:t>-directional</a:t>
            </a:r>
          </a:p>
          <a:p>
            <a:pPr lvl="2"/>
            <a:r>
              <a:rPr lang="en-ZA" dirty="0">
                <a:solidFill>
                  <a:srgbClr val="7030A0"/>
                </a:solidFill>
              </a:rPr>
              <a:t>e.g. a SHA-256 hash</a:t>
            </a:r>
          </a:p>
          <a:p>
            <a:r>
              <a:rPr lang="en-ZA" dirty="0"/>
              <a:t>Think about making them targeted</a:t>
            </a:r>
          </a:p>
          <a:p>
            <a:pPr lvl="1"/>
            <a:endParaRPr lang="en-ZA" dirty="0">
              <a:solidFill>
                <a:srgbClr val="7030A0"/>
              </a:solidFill>
            </a:endParaRPr>
          </a:p>
          <a:p>
            <a:pPr lvl="1"/>
            <a:endParaRPr lang="en-ZA" dirty="0">
              <a:solidFill>
                <a:srgbClr val="7030A0"/>
              </a:solidFill>
            </a:endParaRPr>
          </a:p>
        </p:txBody>
      </p:sp>
    </p:spTree>
    <p:extLst>
      <p:ext uri="{BB962C8B-B14F-4D97-AF65-F5344CB8AC3E}">
        <p14:creationId xmlns:p14="http://schemas.microsoft.com/office/powerpoint/2010/main" val="38592734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ORCID</a:t>
            </a:r>
          </a:p>
          <a:p>
            <a:pPr lvl="1"/>
            <a:r>
              <a:rPr lang="en-ZA" dirty="0">
                <a:solidFill>
                  <a:srgbClr val="7030A0"/>
                </a:solidFill>
              </a:rPr>
              <a:t>Open Researcher and Contributor Identifier</a:t>
            </a:r>
          </a:p>
          <a:p>
            <a:pPr marL="457200" lvl="1" indent="0">
              <a:buNone/>
            </a:pPr>
            <a:endParaRPr lang="en-ZA" dirty="0">
              <a:solidFill>
                <a:srgbClr val="7030A0"/>
              </a:solidFill>
            </a:endParaRPr>
          </a:p>
          <a:p>
            <a:pPr lvl="1"/>
            <a:r>
              <a:rPr lang="en-ZA" dirty="0">
                <a:solidFill>
                  <a:srgbClr val="7030A0"/>
                </a:solidFill>
                <a:hlinkClick r:id="rId3"/>
              </a:rPr>
              <a:t>http://orcid.org/0000-0003-4683-1531</a:t>
            </a:r>
            <a:r>
              <a:rPr lang="en-ZA" dirty="0">
                <a:solidFill>
                  <a:srgbClr val="7030A0"/>
                </a:solidFill>
              </a:rPr>
              <a:t> </a:t>
            </a:r>
          </a:p>
          <a:p>
            <a:pPr lvl="1"/>
            <a:endParaRPr lang="en-ZA" dirty="0">
              <a:solidFill>
                <a:srgbClr val="7030A0"/>
              </a:solidFill>
            </a:endParaRPr>
          </a:p>
          <a:p>
            <a:pPr lvl="1"/>
            <a:r>
              <a:rPr lang="en-ZA" dirty="0">
                <a:solidFill>
                  <a:srgbClr val="7030A0"/>
                </a:solidFill>
              </a:rPr>
              <a:t>Persistent, opaque</a:t>
            </a:r>
          </a:p>
          <a:p>
            <a:pPr lvl="1"/>
            <a:endParaRPr lang="en-ZA" dirty="0">
              <a:solidFill>
                <a:srgbClr val="7030A0"/>
              </a:solidFill>
            </a:endParaRPr>
          </a:p>
          <a:p>
            <a:pPr lvl="1"/>
            <a:r>
              <a:rPr lang="en-ZA" dirty="0">
                <a:solidFill>
                  <a:srgbClr val="7030A0"/>
                </a:solidFill>
              </a:rPr>
              <a:t>Institutionally independent</a:t>
            </a:r>
          </a:p>
          <a:p>
            <a:pPr marL="457200" lvl="1" indent="0">
              <a:buNone/>
            </a:pPr>
            <a:endParaRPr lang="en-ZA" dirty="0">
              <a:solidFill>
                <a:srgbClr val="7030A0"/>
              </a:solidFill>
            </a:endParaRPr>
          </a:p>
          <a:p>
            <a:pPr lvl="1"/>
            <a:r>
              <a:rPr lang="en-ZA" dirty="0">
                <a:solidFill>
                  <a:srgbClr val="7030A0"/>
                </a:solidFill>
              </a:rPr>
              <a:t>Like a DOI for people</a:t>
            </a:r>
          </a:p>
          <a:p>
            <a:pPr marL="457200" lvl="1" indent="0">
              <a:buNone/>
            </a:pPr>
            <a:endParaRPr lang="en-ZA" dirty="0">
              <a:solidFill>
                <a:srgbClr val="7030A0"/>
              </a:solidFill>
            </a:endParaRPr>
          </a:p>
          <a:p>
            <a:pPr lvl="1"/>
            <a:endParaRPr lang="en-ZA" dirty="0">
              <a:solidFill>
                <a:srgbClr val="7030A0"/>
              </a:solidFill>
            </a:endParaRPr>
          </a:p>
        </p:txBody>
      </p:sp>
      <p:pic>
        <p:nvPicPr>
          <p:cNvPr id="5" name="Picture 4" descr="https://orcid.org/sites/default/files/images/orcid_128x128.png">
            <a:extLst>
              <a:ext uri="{FF2B5EF4-FFF2-40B4-BE49-F238E27FC236}">
                <a16:creationId xmlns:a16="http://schemas.microsoft.com/office/drawing/2014/main" id="{BA07B522-0322-AD53-53E8-CEB4F0540E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0100" y="3429000"/>
            <a:ext cx="1219200" cy="1219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0347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err="1"/>
              <a:t>inetOrgPerson</a:t>
            </a:r>
            <a:endParaRPr lang="en-ZA" dirty="0"/>
          </a:p>
          <a:p>
            <a:r>
              <a:rPr lang="en-ZA" dirty="0">
                <a:solidFill>
                  <a:srgbClr val="7030A0"/>
                </a:solidFill>
              </a:rPr>
              <a:t>Represents a standard network user</a:t>
            </a:r>
          </a:p>
          <a:p>
            <a:pPr lvl="1"/>
            <a:endParaRPr lang="en-ZA" dirty="0">
              <a:solidFill>
                <a:srgbClr val="7030A0"/>
              </a:solidFill>
            </a:endParaRPr>
          </a:p>
        </p:txBody>
      </p:sp>
      <p:sp>
        <p:nvSpPr>
          <p:cNvPr id="6" name="Content Placeholder 4">
            <a:extLst>
              <a:ext uri="{FF2B5EF4-FFF2-40B4-BE49-F238E27FC236}">
                <a16:creationId xmlns:a16="http://schemas.microsoft.com/office/drawing/2014/main" id="{BB988002-8607-C841-90E3-17FD5AE133D8}"/>
              </a:ext>
            </a:extLst>
          </p:cNvPr>
          <p:cNvSpPr txBox="1">
            <a:spLocks/>
          </p:cNvSpPr>
          <p:nvPr/>
        </p:nvSpPr>
        <p:spPr>
          <a:xfrm>
            <a:off x="1193508" y="2825750"/>
            <a:ext cx="2962275" cy="30035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err="1">
                <a:solidFill>
                  <a:srgbClr val="7030A0"/>
                </a:solidFill>
              </a:rPr>
              <a:t>givenName</a:t>
            </a:r>
            <a:endParaRPr lang="en-ZA" dirty="0">
              <a:solidFill>
                <a:srgbClr val="7030A0"/>
              </a:solidFill>
            </a:endParaRPr>
          </a:p>
          <a:p>
            <a:r>
              <a:rPr lang="en-ZA" dirty="0" err="1">
                <a:solidFill>
                  <a:srgbClr val="7030A0"/>
                </a:solidFill>
              </a:rPr>
              <a:t>sn</a:t>
            </a:r>
            <a:endParaRPr lang="en-ZA" dirty="0">
              <a:solidFill>
                <a:srgbClr val="7030A0"/>
              </a:solidFill>
            </a:endParaRPr>
          </a:p>
          <a:p>
            <a:r>
              <a:rPr lang="en-ZA" dirty="0" err="1">
                <a:solidFill>
                  <a:srgbClr val="7030A0"/>
                </a:solidFill>
              </a:rPr>
              <a:t>displayName</a:t>
            </a:r>
            <a:endParaRPr lang="en-ZA" dirty="0">
              <a:solidFill>
                <a:srgbClr val="7030A0"/>
              </a:solidFill>
            </a:endParaRPr>
          </a:p>
          <a:p>
            <a:r>
              <a:rPr lang="en-ZA" dirty="0">
                <a:solidFill>
                  <a:srgbClr val="7030A0"/>
                </a:solidFill>
              </a:rPr>
              <a:t>mail</a:t>
            </a:r>
          </a:p>
          <a:p>
            <a:r>
              <a:rPr lang="en-ZA" dirty="0" err="1">
                <a:solidFill>
                  <a:srgbClr val="7030A0"/>
                </a:solidFill>
              </a:rPr>
              <a:t>ou</a:t>
            </a:r>
            <a:endParaRPr lang="en-ZA" dirty="0">
              <a:solidFill>
                <a:srgbClr val="7030A0"/>
              </a:solidFill>
            </a:endParaRPr>
          </a:p>
        </p:txBody>
      </p:sp>
      <p:sp>
        <p:nvSpPr>
          <p:cNvPr id="7" name="Cloud Callout 6">
            <a:extLst>
              <a:ext uri="{FF2B5EF4-FFF2-40B4-BE49-F238E27FC236}">
                <a16:creationId xmlns:a16="http://schemas.microsoft.com/office/drawing/2014/main" id="{F1F0F6CC-1ABA-4E61-0B38-CC24432F0E44}"/>
              </a:ext>
            </a:extLst>
          </p:cNvPr>
          <p:cNvSpPr/>
          <p:nvPr/>
        </p:nvSpPr>
        <p:spPr>
          <a:xfrm>
            <a:off x="6096000" y="2436321"/>
            <a:ext cx="3065171" cy="2228045"/>
          </a:xfrm>
          <a:prstGeom prst="cloudCallout">
            <a:avLst>
              <a:gd name="adj1" fmla="val -120413"/>
              <a:gd name="adj2" fmla="val 4804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Used by default in most directory services (e.g. Active Directory)</a:t>
            </a:r>
          </a:p>
        </p:txBody>
      </p:sp>
    </p:spTree>
    <p:extLst>
      <p:ext uri="{BB962C8B-B14F-4D97-AF65-F5344CB8AC3E}">
        <p14:creationId xmlns:p14="http://schemas.microsoft.com/office/powerpoint/2010/main" val="63590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err="1"/>
              <a:t>eduPerson</a:t>
            </a:r>
            <a:endParaRPr lang="en-ZA" dirty="0"/>
          </a:p>
          <a:p>
            <a:r>
              <a:rPr lang="en-ZA" dirty="0">
                <a:solidFill>
                  <a:srgbClr val="7030A0"/>
                </a:solidFill>
              </a:rPr>
              <a:t>Person schema for higher education</a:t>
            </a:r>
          </a:p>
          <a:p>
            <a:pPr lvl="1"/>
            <a:endParaRPr lang="en-ZA" dirty="0">
              <a:solidFill>
                <a:srgbClr val="7030A0"/>
              </a:solidFill>
            </a:endParaRPr>
          </a:p>
        </p:txBody>
      </p:sp>
      <p:sp>
        <p:nvSpPr>
          <p:cNvPr id="5" name="Content Placeholder 4">
            <a:extLst>
              <a:ext uri="{FF2B5EF4-FFF2-40B4-BE49-F238E27FC236}">
                <a16:creationId xmlns:a16="http://schemas.microsoft.com/office/drawing/2014/main" id="{5BB46991-3C4D-8360-1958-B97BA47A96D5}"/>
              </a:ext>
            </a:extLst>
          </p:cNvPr>
          <p:cNvSpPr txBox="1">
            <a:spLocks/>
          </p:cNvSpPr>
          <p:nvPr/>
        </p:nvSpPr>
        <p:spPr>
          <a:xfrm>
            <a:off x="1338262" y="2882900"/>
            <a:ext cx="4419600" cy="3146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dirty="0" err="1">
                <a:solidFill>
                  <a:srgbClr val="7030A0"/>
                </a:solidFill>
              </a:rPr>
              <a:t>eduPersonPrincipalName</a:t>
            </a:r>
            <a:endParaRPr lang="en-ZA" sz="2400" dirty="0">
              <a:solidFill>
                <a:srgbClr val="7030A0"/>
              </a:solidFill>
            </a:endParaRPr>
          </a:p>
          <a:p>
            <a:r>
              <a:rPr lang="en-ZA" sz="2400" dirty="0" err="1">
                <a:solidFill>
                  <a:srgbClr val="7030A0"/>
                </a:solidFill>
              </a:rPr>
              <a:t>eduPersonAffiliation</a:t>
            </a:r>
            <a:endParaRPr lang="en-ZA" sz="2400" dirty="0">
              <a:solidFill>
                <a:srgbClr val="7030A0"/>
              </a:solidFill>
            </a:endParaRPr>
          </a:p>
          <a:p>
            <a:r>
              <a:rPr lang="en-ZA" sz="2400" dirty="0" err="1">
                <a:solidFill>
                  <a:srgbClr val="7030A0"/>
                </a:solidFill>
              </a:rPr>
              <a:t>eduPersonScopedAffiliation</a:t>
            </a:r>
            <a:endParaRPr lang="en-ZA" sz="2400" dirty="0">
              <a:solidFill>
                <a:srgbClr val="7030A0"/>
              </a:solidFill>
            </a:endParaRPr>
          </a:p>
          <a:p>
            <a:r>
              <a:rPr lang="en-ZA" sz="2400" dirty="0" err="1">
                <a:solidFill>
                  <a:srgbClr val="7030A0"/>
                </a:solidFill>
              </a:rPr>
              <a:t>eduPersonOrcid</a:t>
            </a:r>
            <a:endParaRPr lang="en-ZA" sz="2400" dirty="0">
              <a:solidFill>
                <a:srgbClr val="7030A0"/>
              </a:solidFill>
            </a:endParaRPr>
          </a:p>
          <a:p>
            <a:r>
              <a:rPr lang="en-ZA" sz="2400" dirty="0" err="1">
                <a:solidFill>
                  <a:srgbClr val="7030A0"/>
                </a:solidFill>
              </a:rPr>
              <a:t>eduPersonEntitlement</a:t>
            </a:r>
            <a:endParaRPr lang="en-ZA" sz="2400" dirty="0">
              <a:solidFill>
                <a:srgbClr val="7030A0"/>
              </a:solidFill>
            </a:endParaRPr>
          </a:p>
        </p:txBody>
      </p:sp>
      <p:pic>
        <p:nvPicPr>
          <p:cNvPr id="9" name="Picture 8">
            <a:extLst>
              <a:ext uri="{FF2B5EF4-FFF2-40B4-BE49-F238E27FC236}">
                <a16:creationId xmlns:a16="http://schemas.microsoft.com/office/drawing/2014/main" id="{B925D203-CE5C-0F5F-E615-58637F8D096D}"/>
              </a:ext>
            </a:extLst>
          </p:cNvPr>
          <p:cNvPicPr>
            <a:picLocks noChangeAspect="1"/>
          </p:cNvPicPr>
          <p:nvPr/>
        </p:nvPicPr>
        <p:blipFill>
          <a:blip r:embed="rId3"/>
          <a:stretch>
            <a:fillRect/>
          </a:stretch>
        </p:blipFill>
        <p:spPr>
          <a:xfrm>
            <a:off x="5461855" y="3227387"/>
            <a:ext cx="5639533" cy="1228725"/>
          </a:xfrm>
          <a:prstGeom prst="rect">
            <a:avLst/>
          </a:prstGeom>
        </p:spPr>
      </p:pic>
    </p:spTree>
    <p:extLst>
      <p:ext uri="{BB962C8B-B14F-4D97-AF65-F5344CB8AC3E}">
        <p14:creationId xmlns:p14="http://schemas.microsoft.com/office/powerpoint/2010/main" val="2773150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FF30C-8E71-4E76-1268-4672EA557F4A}"/>
              </a:ext>
            </a:extLst>
          </p:cNvPr>
          <p:cNvSpPr>
            <a:spLocks noGrp="1"/>
          </p:cNvSpPr>
          <p:nvPr>
            <p:ph type="title"/>
          </p:nvPr>
        </p:nvSpPr>
        <p:spPr/>
        <p:txBody>
          <a:bodyPr/>
          <a:lstStyle/>
          <a:p>
            <a:pPr algn="ctr"/>
            <a:r>
              <a:rPr lang="en-GB" dirty="0"/>
              <a:t>Identity (Facebook)</a:t>
            </a:r>
          </a:p>
        </p:txBody>
      </p:sp>
      <p:pic>
        <p:nvPicPr>
          <p:cNvPr id="5" name="Content Placeholder 4">
            <a:extLst>
              <a:ext uri="{FF2B5EF4-FFF2-40B4-BE49-F238E27FC236}">
                <a16:creationId xmlns:a16="http://schemas.microsoft.com/office/drawing/2014/main" id="{2CFD144F-A8E4-C0A2-18EA-B054BA0DF6D2}"/>
              </a:ext>
            </a:extLst>
          </p:cNvPr>
          <p:cNvPicPr>
            <a:picLocks noGrp="1" noChangeAspect="1"/>
          </p:cNvPicPr>
          <p:nvPr>
            <p:ph idx="1"/>
          </p:nvPr>
        </p:nvPicPr>
        <p:blipFill>
          <a:blip r:embed="rId2"/>
          <a:stretch>
            <a:fillRect/>
          </a:stretch>
        </p:blipFill>
        <p:spPr>
          <a:xfrm>
            <a:off x="2175401" y="1825625"/>
            <a:ext cx="7841198" cy="4351338"/>
          </a:xfrm>
        </p:spPr>
      </p:pic>
    </p:spTree>
    <p:extLst>
      <p:ext uri="{BB962C8B-B14F-4D97-AF65-F5344CB8AC3E}">
        <p14:creationId xmlns:p14="http://schemas.microsoft.com/office/powerpoint/2010/main" val="1312264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err="1"/>
              <a:t>eduPerson</a:t>
            </a:r>
            <a:endParaRPr lang="en-ZA" dirty="0"/>
          </a:p>
          <a:p>
            <a:r>
              <a:rPr lang="en-ZA" dirty="0">
                <a:solidFill>
                  <a:srgbClr val="7030A0"/>
                </a:solidFill>
              </a:rPr>
              <a:t>Person schema for higher education</a:t>
            </a:r>
          </a:p>
          <a:p>
            <a:pPr lvl="1"/>
            <a:endParaRPr lang="en-ZA" dirty="0">
              <a:solidFill>
                <a:srgbClr val="7030A0"/>
              </a:solidFill>
            </a:endParaRPr>
          </a:p>
        </p:txBody>
      </p:sp>
      <p:sp>
        <p:nvSpPr>
          <p:cNvPr id="5" name="Content Placeholder 4">
            <a:extLst>
              <a:ext uri="{FF2B5EF4-FFF2-40B4-BE49-F238E27FC236}">
                <a16:creationId xmlns:a16="http://schemas.microsoft.com/office/drawing/2014/main" id="{5BB46991-3C4D-8360-1958-B97BA47A96D5}"/>
              </a:ext>
            </a:extLst>
          </p:cNvPr>
          <p:cNvSpPr txBox="1">
            <a:spLocks/>
          </p:cNvSpPr>
          <p:nvPr/>
        </p:nvSpPr>
        <p:spPr>
          <a:xfrm>
            <a:off x="1338262" y="2882900"/>
            <a:ext cx="9877426" cy="34290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dirty="0" err="1">
                <a:solidFill>
                  <a:srgbClr val="7030A0"/>
                </a:solidFill>
              </a:rPr>
              <a:t>eduPersonPrincipalName</a:t>
            </a:r>
            <a:r>
              <a:rPr lang="en-ZA" sz="2400" dirty="0">
                <a:solidFill>
                  <a:srgbClr val="7030A0"/>
                </a:solidFill>
              </a:rPr>
              <a:t> – Scoped identifier for a person such as </a:t>
            </a:r>
            <a:r>
              <a:rPr lang="en-ZA" dirty="0">
                <a:hlinkClick r:id="rId3"/>
              </a:rPr>
              <a:t>hputter@mak.ac.ug</a:t>
            </a:r>
            <a:r>
              <a:rPr lang="en-ZA" dirty="0"/>
              <a:t> </a:t>
            </a:r>
            <a:endParaRPr lang="en-ZA" sz="2400" dirty="0">
              <a:solidFill>
                <a:srgbClr val="7030A0"/>
              </a:solidFill>
            </a:endParaRPr>
          </a:p>
          <a:p>
            <a:r>
              <a:rPr lang="en-ZA" sz="2400" dirty="0" err="1">
                <a:solidFill>
                  <a:srgbClr val="7030A0"/>
                </a:solidFill>
              </a:rPr>
              <a:t>eduPersonAffiliation</a:t>
            </a:r>
            <a:r>
              <a:rPr lang="en-ZA" sz="2400" dirty="0">
                <a:solidFill>
                  <a:srgbClr val="7030A0"/>
                </a:solidFill>
              </a:rPr>
              <a:t> - Specifies the person's relationship(s) to the institution in broad categories [Next]</a:t>
            </a:r>
          </a:p>
          <a:p>
            <a:r>
              <a:rPr lang="en-ZA" sz="2400" dirty="0" err="1">
                <a:solidFill>
                  <a:srgbClr val="7030A0"/>
                </a:solidFill>
              </a:rPr>
              <a:t>eduPersonScopedAffiliation</a:t>
            </a:r>
            <a:r>
              <a:rPr lang="en-ZA" sz="2400" dirty="0">
                <a:solidFill>
                  <a:srgbClr val="7030A0"/>
                </a:solidFill>
              </a:rPr>
              <a:t> – Scoped affiliation such as </a:t>
            </a:r>
            <a:r>
              <a:rPr lang="en-ZA" sz="2400" dirty="0">
                <a:solidFill>
                  <a:srgbClr val="7030A0"/>
                </a:solidFill>
                <a:hlinkClick r:id="rId4"/>
              </a:rPr>
              <a:t>alum@ucu.ac.ug</a:t>
            </a:r>
            <a:r>
              <a:rPr lang="en-ZA" sz="2400" dirty="0">
                <a:solidFill>
                  <a:srgbClr val="7030A0"/>
                </a:solidFill>
              </a:rPr>
              <a:t> </a:t>
            </a:r>
          </a:p>
          <a:p>
            <a:r>
              <a:rPr lang="en-ZA" sz="2400" dirty="0" err="1">
                <a:solidFill>
                  <a:srgbClr val="7030A0"/>
                </a:solidFill>
              </a:rPr>
              <a:t>eduPersonOrcid</a:t>
            </a:r>
            <a:r>
              <a:rPr lang="en-ZA" sz="2400" dirty="0">
                <a:solidFill>
                  <a:srgbClr val="7030A0"/>
                </a:solidFill>
              </a:rPr>
              <a:t> – As before such as </a:t>
            </a:r>
            <a:r>
              <a:rPr lang="en-ZA" sz="2400" dirty="0">
                <a:solidFill>
                  <a:srgbClr val="7030A0"/>
                </a:solidFill>
                <a:hlinkClick r:id="rId5"/>
              </a:rPr>
              <a:t>0000-0003-4683-1531</a:t>
            </a:r>
            <a:r>
              <a:rPr lang="en-ZA" sz="2400" dirty="0">
                <a:solidFill>
                  <a:srgbClr val="7030A0"/>
                </a:solidFill>
              </a:rPr>
              <a:t> </a:t>
            </a:r>
          </a:p>
          <a:p>
            <a:r>
              <a:rPr lang="en-ZA" sz="2400" dirty="0" err="1">
                <a:solidFill>
                  <a:srgbClr val="7030A0"/>
                </a:solidFill>
              </a:rPr>
              <a:t>eduPersonEntitlement</a:t>
            </a:r>
            <a:r>
              <a:rPr lang="en-ZA" sz="2400" dirty="0">
                <a:solidFill>
                  <a:srgbClr val="7030A0"/>
                </a:solidFill>
              </a:rPr>
              <a:t> – controlled access to IT resources</a:t>
            </a:r>
          </a:p>
        </p:txBody>
      </p:sp>
    </p:spTree>
    <p:extLst>
      <p:ext uri="{BB962C8B-B14F-4D97-AF65-F5344CB8AC3E}">
        <p14:creationId xmlns:p14="http://schemas.microsoft.com/office/powerpoint/2010/main" val="4514949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err="1"/>
              <a:t>eduPerson</a:t>
            </a:r>
            <a:r>
              <a:rPr lang="en-ZA" dirty="0"/>
              <a:t> Scoping</a:t>
            </a:r>
          </a:p>
          <a:p>
            <a:r>
              <a:rPr lang="en-ZA" dirty="0">
                <a:solidFill>
                  <a:srgbClr val="7030A0"/>
                </a:solidFill>
              </a:rPr>
              <a:t>How to make a person unique</a:t>
            </a:r>
          </a:p>
          <a:p>
            <a:pPr lvl="1"/>
            <a:endParaRPr lang="en-ZA" dirty="0">
              <a:solidFill>
                <a:srgbClr val="7030A0"/>
              </a:solidFill>
            </a:endParaRPr>
          </a:p>
        </p:txBody>
      </p:sp>
      <p:sp>
        <p:nvSpPr>
          <p:cNvPr id="5" name="Content Placeholder 4">
            <a:extLst>
              <a:ext uri="{FF2B5EF4-FFF2-40B4-BE49-F238E27FC236}">
                <a16:creationId xmlns:a16="http://schemas.microsoft.com/office/drawing/2014/main" id="{5BB46991-3C4D-8360-1958-B97BA47A96D5}"/>
              </a:ext>
            </a:extLst>
          </p:cNvPr>
          <p:cNvSpPr txBox="1">
            <a:spLocks/>
          </p:cNvSpPr>
          <p:nvPr/>
        </p:nvSpPr>
        <p:spPr>
          <a:xfrm>
            <a:off x="1338262" y="2997204"/>
            <a:ext cx="4419600" cy="3146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dirty="0">
                <a:solidFill>
                  <a:srgbClr val="7030A0"/>
                </a:solidFill>
              </a:rPr>
              <a:t>Use DNS</a:t>
            </a:r>
          </a:p>
          <a:p>
            <a:pPr lvl="1"/>
            <a:r>
              <a:rPr lang="en-ZA" sz="2000" dirty="0">
                <a:solidFill>
                  <a:srgbClr val="7030A0"/>
                </a:solidFill>
              </a:rPr>
              <a:t>RADIUS does this with realms</a:t>
            </a:r>
          </a:p>
          <a:p>
            <a:endParaRPr lang="en-ZA" sz="2400" dirty="0">
              <a:solidFill>
                <a:srgbClr val="7030A0"/>
              </a:solidFill>
            </a:endParaRPr>
          </a:p>
          <a:p>
            <a:pPr marL="0" indent="0">
              <a:buNone/>
            </a:pPr>
            <a:r>
              <a:rPr lang="en-ZA" sz="2400" dirty="0">
                <a:solidFill>
                  <a:srgbClr val="7030A0"/>
                </a:solidFill>
              </a:rPr>
              <a:t>An Example</a:t>
            </a:r>
          </a:p>
          <a:p>
            <a:pPr lvl="1"/>
            <a:r>
              <a:rPr lang="en-ZA" sz="2000" dirty="0" err="1">
                <a:solidFill>
                  <a:srgbClr val="7030A0"/>
                </a:solidFill>
              </a:rPr>
              <a:t>user@staff.renu.ac.ug</a:t>
            </a:r>
            <a:endParaRPr lang="en-ZA" sz="2000" dirty="0">
              <a:solidFill>
                <a:srgbClr val="7030A0"/>
              </a:solidFill>
            </a:endParaRPr>
          </a:p>
          <a:p>
            <a:endParaRPr lang="en-ZA" sz="2400" dirty="0">
              <a:solidFill>
                <a:srgbClr val="7030A0"/>
              </a:solidFill>
            </a:endParaRPr>
          </a:p>
          <a:p>
            <a:endParaRPr lang="en-ZA" sz="2400" dirty="0">
              <a:solidFill>
                <a:srgbClr val="7030A0"/>
              </a:solidFill>
            </a:endParaRPr>
          </a:p>
        </p:txBody>
      </p:sp>
      <p:pic>
        <p:nvPicPr>
          <p:cNvPr id="9" name="Picture 8">
            <a:extLst>
              <a:ext uri="{FF2B5EF4-FFF2-40B4-BE49-F238E27FC236}">
                <a16:creationId xmlns:a16="http://schemas.microsoft.com/office/drawing/2014/main" id="{B925D203-CE5C-0F5F-E615-58637F8D096D}"/>
              </a:ext>
            </a:extLst>
          </p:cNvPr>
          <p:cNvPicPr>
            <a:picLocks noChangeAspect="1"/>
          </p:cNvPicPr>
          <p:nvPr/>
        </p:nvPicPr>
        <p:blipFill>
          <a:blip r:embed="rId3"/>
          <a:stretch>
            <a:fillRect/>
          </a:stretch>
        </p:blipFill>
        <p:spPr>
          <a:xfrm>
            <a:off x="5461855" y="3227387"/>
            <a:ext cx="5639533" cy="1228725"/>
          </a:xfrm>
          <a:prstGeom prst="rect">
            <a:avLst/>
          </a:prstGeom>
        </p:spPr>
      </p:pic>
    </p:spTree>
    <p:extLst>
      <p:ext uri="{BB962C8B-B14F-4D97-AF65-F5344CB8AC3E}">
        <p14:creationId xmlns:p14="http://schemas.microsoft.com/office/powerpoint/2010/main" val="1968805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err="1"/>
              <a:t>eduPerson</a:t>
            </a:r>
            <a:r>
              <a:rPr lang="en-ZA" dirty="0"/>
              <a:t> Vocabulary - Affiliation</a:t>
            </a:r>
          </a:p>
        </p:txBody>
      </p:sp>
      <p:sp>
        <p:nvSpPr>
          <p:cNvPr id="5" name="Content Placeholder 4">
            <a:extLst>
              <a:ext uri="{FF2B5EF4-FFF2-40B4-BE49-F238E27FC236}">
                <a16:creationId xmlns:a16="http://schemas.microsoft.com/office/drawing/2014/main" id="{5BB46991-3C4D-8360-1958-B97BA47A96D5}"/>
              </a:ext>
            </a:extLst>
          </p:cNvPr>
          <p:cNvSpPr txBox="1">
            <a:spLocks/>
          </p:cNvSpPr>
          <p:nvPr/>
        </p:nvSpPr>
        <p:spPr>
          <a:xfrm>
            <a:off x="1323974" y="2625729"/>
            <a:ext cx="4419600" cy="314642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dirty="0">
                <a:solidFill>
                  <a:srgbClr val="7030A0"/>
                </a:solidFill>
              </a:rPr>
              <a:t>alum</a:t>
            </a:r>
          </a:p>
          <a:p>
            <a:r>
              <a:rPr lang="en-ZA" sz="2400" dirty="0">
                <a:solidFill>
                  <a:srgbClr val="7030A0"/>
                </a:solidFill>
              </a:rPr>
              <a:t>affiliate</a:t>
            </a:r>
          </a:p>
          <a:p>
            <a:r>
              <a:rPr lang="en-ZA" sz="2400" dirty="0">
                <a:solidFill>
                  <a:srgbClr val="7030A0"/>
                </a:solidFill>
              </a:rPr>
              <a:t>employee</a:t>
            </a:r>
          </a:p>
          <a:p>
            <a:r>
              <a:rPr lang="en-ZA" sz="2400" dirty="0">
                <a:solidFill>
                  <a:srgbClr val="7030A0"/>
                </a:solidFill>
              </a:rPr>
              <a:t>faculty</a:t>
            </a:r>
          </a:p>
          <a:p>
            <a:r>
              <a:rPr lang="en-ZA" sz="2400" dirty="0">
                <a:solidFill>
                  <a:srgbClr val="7030A0"/>
                </a:solidFill>
              </a:rPr>
              <a:t>library-walk-in</a:t>
            </a:r>
          </a:p>
          <a:p>
            <a:r>
              <a:rPr lang="en-ZA" sz="2400" dirty="0">
                <a:solidFill>
                  <a:srgbClr val="7030A0"/>
                </a:solidFill>
              </a:rPr>
              <a:t>member</a:t>
            </a:r>
          </a:p>
          <a:p>
            <a:r>
              <a:rPr lang="en-ZA" sz="2400" dirty="0">
                <a:solidFill>
                  <a:srgbClr val="7030A0"/>
                </a:solidFill>
              </a:rPr>
              <a:t>staff</a:t>
            </a:r>
          </a:p>
          <a:p>
            <a:r>
              <a:rPr lang="en-ZA" sz="2400" dirty="0">
                <a:solidFill>
                  <a:srgbClr val="7030A0"/>
                </a:solidFill>
              </a:rPr>
              <a:t>student</a:t>
            </a:r>
          </a:p>
        </p:txBody>
      </p:sp>
      <p:pic>
        <p:nvPicPr>
          <p:cNvPr id="6" name="Picture 5">
            <a:extLst>
              <a:ext uri="{FF2B5EF4-FFF2-40B4-BE49-F238E27FC236}">
                <a16:creationId xmlns:a16="http://schemas.microsoft.com/office/drawing/2014/main" id="{B5625CCC-33D2-D078-680A-B8E6DDAD80D2}"/>
              </a:ext>
            </a:extLst>
          </p:cNvPr>
          <p:cNvPicPr>
            <a:picLocks noChangeAspect="1"/>
          </p:cNvPicPr>
          <p:nvPr/>
        </p:nvPicPr>
        <p:blipFill>
          <a:blip r:embed="rId3"/>
          <a:stretch>
            <a:fillRect/>
          </a:stretch>
        </p:blipFill>
        <p:spPr>
          <a:xfrm>
            <a:off x="6104625" y="1589247"/>
            <a:ext cx="4763401" cy="4182907"/>
          </a:xfrm>
          <a:prstGeom prst="rect">
            <a:avLst/>
          </a:prstGeom>
        </p:spPr>
      </p:pic>
    </p:spTree>
    <p:extLst>
      <p:ext uri="{BB962C8B-B14F-4D97-AF65-F5344CB8AC3E}">
        <p14:creationId xmlns:p14="http://schemas.microsoft.com/office/powerpoint/2010/main" val="4170294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Person Identifiers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ZA" dirty="0" err="1"/>
              <a:t>eduPerson</a:t>
            </a:r>
            <a:r>
              <a:rPr lang="en-ZA" dirty="0"/>
              <a:t> Entitlement</a:t>
            </a:r>
          </a:p>
        </p:txBody>
      </p:sp>
      <p:sp>
        <p:nvSpPr>
          <p:cNvPr id="5" name="Content Placeholder 4">
            <a:extLst>
              <a:ext uri="{FF2B5EF4-FFF2-40B4-BE49-F238E27FC236}">
                <a16:creationId xmlns:a16="http://schemas.microsoft.com/office/drawing/2014/main" id="{5BB46991-3C4D-8360-1958-B97BA47A96D5}"/>
              </a:ext>
            </a:extLst>
          </p:cNvPr>
          <p:cNvSpPr txBox="1">
            <a:spLocks/>
          </p:cNvSpPr>
          <p:nvPr/>
        </p:nvSpPr>
        <p:spPr>
          <a:xfrm>
            <a:off x="1323974" y="2625729"/>
            <a:ext cx="6405564" cy="3146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dirty="0">
                <a:solidFill>
                  <a:srgbClr val="7030A0"/>
                </a:solidFill>
              </a:rPr>
              <a:t>Widely used by library providers</a:t>
            </a:r>
          </a:p>
          <a:p>
            <a:endParaRPr lang="en-ZA" sz="2400" dirty="0">
              <a:solidFill>
                <a:srgbClr val="7030A0"/>
              </a:solidFill>
            </a:endParaRPr>
          </a:p>
          <a:p>
            <a:r>
              <a:rPr lang="en-ZA" sz="2400" dirty="0">
                <a:solidFill>
                  <a:srgbClr val="7030A0"/>
                </a:solidFill>
              </a:rPr>
              <a:t>But slowly being superseded by </a:t>
            </a:r>
            <a:r>
              <a:rPr lang="en-ZA" sz="2400" dirty="0" err="1">
                <a:solidFill>
                  <a:srgbClr val="7030A0"/>
                </a:solidFill>
              </a:rPr>
              <a:t>eduPersonScopedAffiliation</a:t>
            </a:r>
            <a:endParaRPr lang="en-ZA" sz="2400" dirty="0">
              <a:solidFill>
                <a:srgbClr val="7030A0"/>
              </a:solidFill>
            </a:endParaRPr>
          </a:p>
          <a:p>
            <a:endParaRPr lang="en-ZA" sz="2400" dirty="0">
              <a:solidFill>
                <a:srgbClr val="7030A0"/>
              </a:solidFill>
            </a:endParaRPr>
          </a:p>
          <a:p>
            <a:r>
              <a:rPr lang="en-ZA" sz="2400" dirty="0" err="1">
                <a:solidFill>
                  <a:srgbClr val="7030A0"/>
                </a:solidFill>
              </a:rPr>
              <a:t>urn:mace:dir:entitlement:common-lib-terms</a:t>
            </a:r>
            <a:endParaRPr lang="en-ZA" sz="2400" dirty="0">
              <a:solidFill>
                <a:srgbClr val="7030A0"/>
              </a:solidFill>
            </a:endParaRPr>
          </a:p>
          <a:p>
            <a:endParaRPr lang="en-ZA" sz="2400" dirty="0">
              <a:solidFill>
                <a:srgbClr val="7030A0"/>
              </a:solidFill>
            </a:endParaRPr>
          </a:p>
        </p:txBody>
      </p:sp>
    </p:spTree>
    <p:extLst>
      <p:ext uri="{BB962C8B-B14F-4D97-AF65-F5344CB8AC3E}">
        <p14:creationId xmlns:p14="http://schemas.microsoft.com/office/powerpoint/2010/main" val="11443159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Access Control</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ZA" dirty="0"/>
          </a:p>
        </p:txBody>
      </p:sp>
      <p:sp>
        <p:nvSpPr>
          <p:cNvPr id="5" name="Content Placeholder 4">
            <a:extLst>
              <a:ext uri="{FF2B5EF4-FFF2-40B4-BE49-F238E27FC236}">
                <a16:creationId xmlns:a16="http://schemas.microsoft.com/office/drawing/2014/main" id="{5BB46991-3C4D-8360-1958-B97BA47A96D5}"/>
              </a:ext>
            </a:extLst>
          </p:cNvPr>
          <p:cNvSpPr txBox="1">
            <a:spLocks/>
          </p:cNvSpPr>
          <p:nvPr/>
        </p:nvSpPr>
        <p:spPr>
          <a:xfrm>
            <a:off x="1323974" y="2625729"/>
            <a:ext cx="6405564" cy="3146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sz="2400" dirty="0">
                <a:solidFill>
                  <a:srgbClr val="7030A0"/>
                </a:solidFill>
              </a:rPr>
              <a:t>Groups (GBAC)</a:t>
            </a:r>
          </a:p>
          <a:p>
            <a:endParaRPr lang="en-ZA" sz="2400" dirty="0">
              <a:solidFill>
                <a:srgbClr val="7030A0"/>
              </a:solidFill>
            </a:endParaRPr>
          </a:p>
          <a:p>
            <a:r>
              <a:rPr lang="en-ZA" sz="2400" dirty="0">
                <a:solidFill>
                  <a:srgbClr val="7030A0"/>
                </a:solidFill>
              </a:rPr>
              <a:t>Attributes (ABAC)</a:t>
            </a:r>
          </a:p>
          <a:p>
            <a:endParaRPr lang="en-ZA" sz="2400" dirty="0">
              <a:solidFill>
                <a:srgbClr val="7030A0"/>
              </a:solidFill>
            </a:endParaRPr>
          </a:p>
          <a:p>
            <a:r>
              <a:rPr lang="en-ZA" sz="2400" dirty="0">
                <a:solidFill>
                  <a:srgbClr val="7030A0"/>
                </a:solidFill>
              </a:rPr>
              <a:t>Roles (RBAC)</a:t>
            </a:r>
          </a:p>
          <a:p>
            <a:endParaRPr lang="en-ZA" sz="2400" dirty="0">
              <a:solidFill>
                <a:srgbClr val="7030A0"/>
              </a:solidFill>
            </a:endParaRPr>
          </a:p>
          <a:p>
            <a:endParaRPr lang="en-ZA" sz="2400" dirty="0">
              <a:solidFill>
                <a:srgbClr val="7030A0"/>
              </a:solidFill>
            </a:endParaRPr>
          </a:p>
        </p:txBody>
      </p:sp>
    </p:spTree>
    <p:extLst>
      <p:ext uri="{BB962C8B-B14F-4D97-AF65-F5344CB8AC3E}">
        <p14:creationId xmlns:p14="http://schemas.microsoft.com/office/powerpoint/2010/main" val="266097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err="1"/>
              <a:t>OpenLDAP</a:t>
            </a:r>
            <a:r>
              <a:rPr lang="en-GB" dirty="0"/>
              <a:t> - Fundamentals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ZA" dirty="0"/>
          </a:p>
          <a:p>
            <a:r>
              <a:rPr lang="en-ZA" dirty="0"/>
              <a:t>Identities (principals): users, machines, services/applications</a:t>
            </a:r>
          </a:p>
          <a:p>
            <a:endParaRPr lang="en-ZA" dirty="0"/>
          </a:p>
          <a:p>
            <a:r>
              <a:rPr lang="en-ZA" dirty="0"/>
              <a:t>Authentication: /etc/passwd, LDAP, NIS, Kerberos</a:t>
            </a:r>
          </a:p>
          <a:p>
            <a:endParaRPr lang="en-ZA" dirty="0"/>
          </a:p>
          <a:p>
            <a:r>
              <a:rPr lang="en-ZA" dirty="0"/>
              <a:t>Authorization: Policies, ACLs, DAC, MAC</a:t>
            </a:r>
          </a:p>
          <a:p>
            <a:endParaRPr lang="en-ZA" dirty="0"/>
          </a:p>
          <a:p>
            <a:r>
              <a:rPr lang="en-ZA" dirty="0"/>
              <a:t>Within or across systems: all this can be configured locally</a:t>
            </a:r>
          </a:p>
          <a:p>
            <a:pPr lvl="1"/>
            <a:r>
              <a:rPr lang="en-ZA" dirty="0">
                <a:solidFill>
                  <a:srgbClr val="C00000"/>
                </a:solidFill>
              </a:rPr>
              <a:t>May become a synchronization nightmare on network</a:t>
            </a:r>
          </a:p>
        </p:txBody>
      </p:sp>
    </p:spTree>
    <p:extLst>
      <p:ext uri="{BB962C8B-B14F-4D97-AF65-F5344CB8AC3E}">
        <p14:creationId xmlns:p14="http://schemas.microsoft.com/office/powerpoint/2010/main" val="3129884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FreeIPA Concepts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Active Directory</a:t>
            </a:r>
          </a:p>
          <a:p>
            <a:pPr lvl="1"/>
            <a:r>
              <a:rPr lang="en-ZA" dirty="0"/>
              <a:t>Main identity management solution deployed in more than 90% of the enterprises</a:t>
            </a:r>
          </a:p>
          <a:p>
            <a:r>
              <a:rPr lang="en-ZA" dirty="0"/>
              <a:t>LDAP (389 DS, </a:t>
            </a:r>
            <a:r>
              <a:rPr lang="en-ZA" dirty="0" err="1"/>
              <a:t>OpenLDAP</a:t>
            </a:r>
            <a:r>
              <a:rPr lang="en-ZA" dirty="0"/>
              <a:t>, </a:t>
            </a:r>
            <a:r>
              <a:rPr lang="en-ZA" dirty="0" err="1"/>
              <a:t>eDirectory</a:t>
            </a:r>
            <a:r>
              <a:rPr lang="en-ZA" dirty="0"/>
              <a:t>, </a:t>
            </a:r>
            <a:r>
              <a:rPr lang="en-ZA" dirty="0" err="1"/>
              <a:t>SunDS</a:t>
            </a:r>
            <a:r>
              <a:rPr lang="en-ZA" dirty="0"/>
              <a:t>, ...)</a:t>
            </a:r>
          </a:p>
          <a:p>
            <a:pPr lvl="1"/>
            <a:r>
              <a:rPr lang="en-ZA" dirty="0"/>
              <a:t>Often used for custom </a:t>
            </a:r>
            <a:r>
              <a:rPr lang="en-ZA" dirty="0" err="1"/>
              <a:t>IdM</a:t>
            </a:r>
            <a:r>
              <a:rPr lang="en-ZA" dirty="0"/>
              <a:t> solution</a:t>
            </a:r>
          </a:p>
          <a:p>
            <a:r>
              <a:rPr lang="en-ZA" dirty="0"/>
              <a:t>Kerberos</a:t>
            </a:r>
          </a:p>
          <a:p>
            <a:pPr lvl="1"/>
            <a:r>
              <a:rPr lang="en-ZA" dirty="0"/>
              <a:t>Authentication</a:t>
            </a:r>
          </a:p>
          <a:p>
            <a:r>
              <a:rPr lang="en-ZA" dirty="0"/>
              <a:t>Samba (Samba 4 DC, Samba FS, </a:t>
            </a:r>
            <a:r>
              <a:rPr lang="en-ZA" dirty="0" err="1"/>
              <a:t>Winbind</a:t>
            </a:r>
            <a:r>
              <a:rPr lang="en-ZA" dirty="0"/>
              <a:t>)</a:t>
            </a:r>
          </a:p>
          <a:p>
            <a:r>
              <a:rPr lang="en-ZA" dirty="0"/>
              <a:t>NIS (NIS+) - obsoleted</a:t>
            </a:r>
            <a:endParaRPr lang="en-ZA" dirty="0">
              <a:solidFill>
                <a:srgbClr val="C00000"/>
              </a:solidFill>
            </a:endParaRPr>
          </a:p>
        </p:txBody>
      </p:sp>
    </p:spTree>
    <p:extLst>
      <p:ext uri="{BB962C8B-B14F-4D97-AF65-F5344CB8AC3E}">
        <p14:creationId xmlns:p14="http://schemas.microsoft.com/office/powerpoint/2010/main" val="3800958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FreeIPA Concepts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648950" cy="435133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t>Why is Active Directory so popular?</a:t>
            </a:r>
            <a:endParaRPr lang="en-ZA" dirty="0">
              <a:solidFill>
                <a:schemeClr val="accent1">
                  <a:lumMod val="75000"/>
                </a:schemeClr>
              </a:solidFill>
            </a:endParaRPr>
          </a:p>
          <a:p>
            <a:pPr lvl="1"/>
            <a:r>
              <a:rPr lang="en-ZA" dirty="0">
                <a:solidFill>
                  <a:schemeClr val="accent1">
                    <a:lumMod val="75000"/>
                  </a:schemeClr>
                </a:solidFill>
              </a:rPr>
              <a:t>Integrated solution</a:t>
            </a:r>
          </a:p>
          <a:p>
            <a:pPr lvl="1"/>
            <a:r>
              <a:rPr lang="en-ZA" dirty="0">
                <a:solidFill>
                  <a:schemeClr val="accent1">
                    <a:lumMod val="75000"/>
                  </a:schemeClr>
                </a:solidFill>
              </a:rPr>
              <a:t>It is relatively easy to use</a:t>
            </a:r>
          </a:p>
          <a:p>
            <a:pPr lvl="1"/>
            <a:r>
              <a:rPr lang="en-ZA" dirty="0">
                <a:solidFill>
                  <a:schemeClr val="accent1">
                    <a:lumMod val="75000"/>
                  </a:schemeClr>
                </a:solidFill>
              </a:rPr>
              <a:t>Simple configuration for clients</a:t>
            </a:r>
          </a:p>
          <a:p>
            <a:pPr lvl="1"/>
            <a:r>
              <a:rPr lang="en-ZA" dirty="0">
                <a:solidFill>
                  <a:schemeClr val="accent1">
                    <a:lumMod val="75000"/>
                  </a:schemeClr>
                </a:solidFill>
              </a:rPr>
              <a:t>All the complexity is hidden from users and admins - Comprehensive interfaces</a:t>
            </a:r>
          </a:p>
          <a:p>
            <a:pPr lvl="1"/>
            <a:endParaRPr lang="en-ZA" dirty="0">
              <a:solidFill>
                <a:schemeClr val="accent1">
                  <a:lumMod val="75000"/>
                </a:schemeClr>
              </a:solidFill>
            </a:endParaRPr>
          </a:p>
          <a:p>
            <a:r>
              <a:rPr lang="en-ZA" dirty="0"/>
              <a:t>And Open Source tools?</a:t>
            </a:r>
          </a:p>
          <a:p>
            <a:pPr lvl="1"/>
            <a:r>
              <a:rPr lang="en-ZA" dirty="0">
                <a:solidFill>
                  <a:srgbClr val="C00000"/>
                </a:solidFill>
              </a:rPr>
              <a:t>Solve individual problems - “do one thing and do it well”</a:t>
            </a:r>
          </a:p>
          <a:p>
            <a:pPr lvl="1"/>
            <a:r>
              <a:rPr lang="en-ZA" dirty="0">
                <a:solidFill>
                  <a:srgbClr val="C00000"/>
                </a:solidFill>
              </a:rPr>
              <a:t>Bag of technologies lacking integration</a:t>
            </a:r>
          </a:p>
          <a:p>
            <a:pPr lvl="1"/>
            <a:r>
              <a:rPr lang="en-ZA" dirty="0">
                <a:solidFill>
                  <a:srgbClr val="C00000"/>
                </a:solidFill>
              </a:rPr>
              <a:t>Hard to install and configure - manual </a:t>
            </a:r>
            <a:r>
              <a:rPr lang="en-ZA" dirty="0" err="1">
                <a:solidFill>
                  <a:srgbClr val="C00000"/>
                </a:solidFill>
              </a:rPr>
              <a:t>LDAP+Kerberos</a:t>
            </a:r>
            <a:r>
              <a:rPr lang="en-ZA" dirty="0">
                <a:solidFill>
                  <a:srgbClr val="C00000"/>
                </a:solidFill>
              </a:rPr>
              <a:t> configuration?</a:t>
            </a:r>
          </a:p>
          <a:p>
            <a:pPr lvl="1"/>
            <a:r>
              <a:rPr lang="en-ZA" dirty="0">
                <a:solidFill>
                  <a:srgbClr val="C00000"/>
                </a:solidFill>
              </a:rPr>
              <a:t>Too many options exposed - Which to choose?</a:t>
            </a:r>
          </a:p>
          <a:p>
            <a:pPr lvl="1"/>
            <a:r>
              <a:rPr lang="en-ZA" dirty="0">
                <a:solidFill>
                  <a:srgbClr val="C00000"/>
                </a:solidFill>
              </a:rPr>
              <a:t>Lack of good user interfaces</a:t>
            </a:r>
            <a:endParaRPr lang="en-ZA" dirty="0"/>
          </a:p>
          <a:p>
            <a:endParaRPr lang="en-ZA" dirty="0">
              <a:solidFill>
                <a:srgbClr val="C00000"/>
              </a:solidFill>
            </a:endParaRPr>
          </a:p>
        </p:txBody>
      </p:sp>
    </p:spTree>
    <p:extLst>
      <p:ext uri="{BB962C8B-B14F-4D97-AF65-F5344CB8AC3E}">
        <p14:creationId xmlns:p14="http://schemas.microsoft.com/office/powerpoint/2010/main" val="594242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FreeIPA</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solidFill>
                  <a:srgbClr val="7030A0"/>
                </a:solidFill>
              </a:rPr>
              <a:t>Free Identity, Policy, Audit</a:t>
            </a:r>
          </a:p>
          <a:p>
            <a:r>
              <a:rPr lang="en-ZA" dirty="0"/>
              <a:t>Makes it simpler to manage complex IAM problems</a:t>
            </a:r>
          </a:p>
          <a:p>
            <a:pPr lvl="1"/>
            <a:r>
              <a:rPr lang="en-ZA" dirty="0">
                <a:solidFill>
                  <a:srgbClr val="7030A0"/>
                </a:solidFill>
              </a:rPr>
              <a:t>Manual LDAP Kerberos implementation?</a:t>
            </a:r>
          </a:p>
          <a:p>
            <a:r>
              <a:rPr lang="en-ZA" dirty="0"/>
              <a:t>Uses standard protocols and components</a:t>
            </a:r>
          </a:p>
          <a:p>
            <a:r>
              <a:rPr lang="en-ZA" dirty="0"/>
              <a:t>Central Management</a:t>
            </a:r>
          </a:p>
          <a:p>
            <a:r>
              <a:rPr lang="en-ZA" dirty="0"/>
              <a:t>Gateway between Linux infrastructure and Active Directory (AD)</a:t>
            </a:r>
          </a:p>
          <a:p>
            <a:pPr lvl="1"/>
            <a:r>
              <a:rPr lang="en-ZA" dirty="0">
                <a:solidFill>
                  <a:srgbClr val="7030A0"/>
                </a:solidFill>
              </a:rPr>
              <a:t>AD is deployed by over 90% of the enterprises</a:t>
            </a:r>
          </a:p>
          <a:p>
            <a:r>
              <a:rPr lang="en-ZA" dirty="0"/>
              <a:t>Can be used by almost anyone</a:t>
            </a:r>
          </a:p>
          <a:p>
            <a:pPr lvl="1"/>
            <a:r>
              <a:rPr lang="en-ZA" dirty="0">
                <a:solidFill>
                  <a:srgbClr val="7030A0"/>
                </a:solidFill>
              </a:rPr>
              <a:t>Managers, Administrators, Users, …….</a:t>
            </a:r>
          </a:p>
          <a:p>
            <a:endParaRPr lang="en-ZA" dirty="0"/>
          </a:p>
        </p:txBody>
      </p:sp>
    </p:spTree>
    <p:extLst>
      <p:ext uri="{BB962C8B-B14F-4D97-AF65-F5344CB8AC3E}">
        <p14:creationId xmlns:p14="http://schemas.microsoft.com/office/powerpoint/2010/main" val="8173187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FreeIPA - Architecture</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pic>
        <p:nvPicPr>
          <p:cNvPr id="6" name="Picture 5">
            <a:extLst>
              <a:ext uri="{FF2B5EF4-FFF2-40B4-BE49-F238E27FC236}">
                <a16:creationId xmlns:a16="http://schemas.microsoft.com/office/drawing/2014/main" id="{CABE6831-CC43-5412-D4EC-81EBA3729FF3}"/>
              </a:ext>
            </a:extLst>
          </p:cNvPr>
          <p:cNvPicPr>
            <a:picLocks noChangeAspect="1"/>
          </p:cNvPicPr>
          <p:nvPr/>
        </p:nvPicPr>
        <p:blipFill>
          <a:blip r:embed="rId3"/>
          <a:stretch>
            <a:fillRect/>
          </a:stretch>
        </p:blipFill>
        <p:spPr>
          <a:xfrm>
            <a:off x="838200" y="1690688"/>
            <a:ext cx="10112049" cy="4399200"/>
          </a:xfrm>
          <a:prstGeom prst="rect">
            <a:avLst/>
          </a:prstGeom>
        </p:spPr>
      </p:pic>
    </p:spTree>
    <p:extLst>
      <p:ext uri="{BB962C8B-B14F-4D97-AF65-F5344CB8AC3E}">
        <p14:creationId xmlns:p14="http://schemas.microsoft.com/office/powerpoint/2010/main" val="2603449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Identity</a:t>
            </a:r>
          </a:p>
        </p:txBody>
      </p:sp>
      <p:pic>
        <p:nvPicPr>
          <p:cNvPr id="4" name="Picture 2" descr="File:Identity-concept.svg">
            <a:extLst>
              <a:ext uri="{FF2B5EF4-FFF2-40B4-BE49-F238E27FC236}">
                <a16:creationId xmlns:a16="http://schemas.microsoft.com/office/drawing/2014/main" id="{468F3F6C-5D97-70BF-95E5-F362226FE48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556000" y="2324894"/>
            <a:ext cx="5080000"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4705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FreeIPA</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a:xfrm>
            <a:off x="838200" y="1825624"/>
            <a:ext cx="10263188" cy="4418013"/>
          </a:xfrm>
        </p:spPr>
        <p:txBody>
          <a:bodyPr>
            <a:normAutofit/>
          </a:bodyPr>
          <a:lstStyle/>
          <a:p>
            <a:pPr lvl="1"/>
            <a:endParaRPr lang="en-GB" dirty="0">
              <a:solidFill>
                <a:srgbClr val="7030A0"/>
              </a:solidFill>
            </a:endParaRPr>
          </a:p>
          <a:p>
            <a:endParaRPr lang="en-GB" dirty="0"/>
          </a:p>
        </p:txBody>
      </p:sp>
      <p:sp>
        <p:nvSpPr>
          <p:cNvPr id="4" name="Content Placeholder 4">
            <a:extLst>
              <a:ext uri="{FF2B5EF4-FFF2-40B4-BE49-F238E27FC236}">
                <a16:creationId xmlns:a16="http://schemas.microsoft.com/office/drawing/2014/main" id="{BEF5DEB5-32C3-4281-323B-D28C1B28902B}"/>
              </a:ext>
            </a:extLst>
          </p:cNvPr>
          <p:cNvSpPr txBox="1">
            <a:spLocks/>
          </p:cNvSpPr>
          <p:nvPr/>
        </p:nvSpPr>
        <p:spPr>
          <a:xfrm>
            <a:off x="838200" y="1825625"/>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ZA" dirty="0">
                <a:solidFill>
                  <a:srgbClr val="7030A0"/>
                </a:solidFill>
              </a:rPr>
              <a:t>Installation</a:t>
            </a:r>
          </a:p>
          <a:p>
            <a:r>
              <a:rPr lang="en-ZA" dirty="0">
                <a:solidFill>
                  <a:srgbClr val="7030A0"/>
                </a:solidFill>
              </a:rPr>
              <a:t>SSO – with FreeIPA</a:t>
            </a:r>
          </a:p>
          <a:p>
            <a:endParaRPr lang="en-ZA" dirty="0"/>
          </a:p>
        </p:txBody>
      </p:sp>
    </p:spTree>
    <p:extLst>
      <p:ext uri="{BB962C8B-B14F-4D97-AF65-F5344CB8AC3E}">
        <p14:creationId xmlns:p14="http://schemas.microsoft.com/office/powerpoint/2010/main" val="501425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Digital Identity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p:txBody>
          <a:bodyPr>
            <a:normAutofit/>
          </a:bodyPr>
          <a:lstStyle/>
          <a:p>
            <a:r>
              <a:rPr lang="en-GB" i="1" dirty="0"/>
              <a:t>What do you already know about your users?</a:t>
            </a:r>
          </a:p>
          <a:p>
            <a:pPr lvl="1"/>
            <a:r>
              <a:rPr lang="en-GB" dirty="0"/>
              <a:t>Students</a:t>
            </a:r>
          </a:p>
          <a:p>
            <a:pPr lvl="2"/>
            <a:r>
              <a:rPr lang="en-GB" dirty="0">
                <a:solidFill>
                  <a:srgbClr val="7030A0"/>
                </a:solidFill>
              </a:rPr>
              <a:t>Student number / identifier</a:t>
            </a:r>
          </a:p>
          <a:p>
            <a:pPr lvl="2"/>
            <a:r>
              <a:rPr lang="en-GB" dirty="0">
                <a:solidFill>
                  <a:srgbClr val="7030A0"/>
                </a:solidFill>
              </a:rPr>
              <a:t>Name</a:t>
            </a:r>
          </a:p>
          <a:p>
            <a:pPr lvl="2"/>
            <a:r>
              <a:rPr lang="en-GB" dirty="0">
                <a:solidFill>
                  <a:srgbClr val="7030A0"/>
                </a:solidFill>
              </a:rPr>
              <a:t>Address</a:t>
            </a:r>
          </a:p>
          <a:p>
            <a:pPr lvl="2"/>
            <a:r>
              <a:rPr lang="en-GB" dirty="0">
                <a:solidFill>
                  <a:srgbClr val="7030A0"/>
                </a:solidFill>
              </a:rPr>
              <a:t>Qualifications</a:t>
            </a:r>
          </a:p>
          <a:p>
            <a:pPr lvl="2"/>
            <a:r>
              <a:rPr lang="en-GB" dirty="0">
                <a:solidFill>
                  <a:srgbClr val="7030A0"/>
                </a:solidFill>
              </a:rPr>
              <a:t>Course registration</a:t>
            </a:r>
          </a:p>
          <a:p>
            <a:pPr lvl="2"/>
            <a:r>
              <a:rPr lang="en-GB" dirty="0">
                <a:solidFill>
                  <a:srgbClr val="7030A0"/>
                </a:solidFill>
              </a:rPr>
              <a:t>Marks, exam results</a:t>
            </a:r>
          </a:p>
          <a:p>
            <a:pPr lvl="2"/>
            <a:r>
              <a:rPr lang="en-GB" dirty="0">
                <a:solidFill>
                  <a:srgbClr val="7030A0"/>
                </a:solidFill>
              </a:rPr>
              <a:t>Password</a:t>
            </a:r>
          </a:p>
          <a:p>
            <a:pPr lvl="2"/>
            <a:r>
              <a:rPr lang="en-GB" dirty="0">
                <a:solidFill>
                  <a:srgbClr val="7030A0"/>
                </a:solidFill>
              </a:rPr>
              <a:t>Email address</a:t>
            </a:r>
          </a:p>
          <a:p>
            <a:pPr lvl="2"/>
            <a:r>
              <a:rPr lang="en-GB" dirty="0">
                <a:solidFill>
                  <a:srgbClr val="7030A0"/>
                </a:solidFill>
              </a:rPr>
              <a:t>………</a:t>
            </a:r>
          </a:p>
        </p:txBody>
      </p:sp>
    </p:spTree>
    <p:extLst>
      <p:ext uri="{BB962C8B-B14F-4D97-AF65-F5344CB8AC3E}">
        <p14:creationId xmlns:p14="http://schemas.microsoft.com/office/powerpoint/2010/main" val="383342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Digital Identity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p:txBody>
          <a:bodyPr>
            <a:normAutofit/>
          </a:bodyPr>
          <a:lstStyle/>
          <a:p>
            <a:r>
              <a:rPr lang="en-GB" i="1" dirty="0"/>
              <a:t>What do you already know about your users?</a:t>
            </a:r>
          </a:p>
          <a:p>
            <a:pPr lvl="1"/>
            <a:r>
              <a:rPr lang="en-GB" dirty="0"/>
              <a:t>Staff</a:t>
            </a:r>
          </a:p>
          <a:p>
            <a:pPr lvl="2"/>
            <a:r>
              <a:rPr lang="en-GB" dirty="0">
                <a:solidFill>
                  <a:srgbClr val="7030A0"/>
                </a:solidFill>
              </a:rPr>
              <a:t>Employee number / identifier</a:t>
            </a:r>
          </a:p>
          <a:p>
            <a:pPr lvl="2"/>
            <a:r>
              <a:rPr lang="en-GB" dirty="0">
                <a:solidFill>
                  <a:srgbClr val="7030A0"/>
                </a:solidFill>
              </a:rPr>
              <a:t>Name, address, phone number</a:t>
            </a:r>
          </a:p>
          <a:p>
            <a:pPr lvl="2"/>
            <a:r>
              <a:rPr lang="en-GB" dirty="0">
                <a:solidFill>
                  <a:srgbClr val="7030A0"/>
                </a:solidFill>
              </a:rPr>
              <a:t>Contract status/type</a:t>
            </a:r>
          </a:p>
          <a:p>
            <a:pPr lvl="2"/>
            <a:r>
              <a:rPr lang="en-GB" dirty="0">
                <a:solidFill>
                  <a:srgbClr val="7030A0"/>
                </a:solidFill>
              </a:rPr>
              <a:t>Password</a:t>
            </a:r>
          </a:p>
          <a:p>
            <a:pPr lvl="2"/>
            <a:r>
              <a:rPr lang="en-GB" dirty="0">
                <a:solidFill>
                  <a:srgbClr val="7030A0"/>
                </a:solidFill>
              </a:rPr>
              <a:t>Email address</a:t>
            </a:r>
          </a:p>
          <a:p>
            <a:pPr lvl="2"/>
            <a:r>
              <a:rPr lang="en-GB" dirty="0">
                <a:solidFill>
                  <a:srgbClr val="7030A0"/>
                </a:solidFill>
              </a:rPr>
              <a:t>Faculty, department, division</a:t>
            </a:r>
          </a:p>
          <a:p>
            <a:pPr lvl="2"/>
            <a:r>
              <a:rPr lang="en-GB" dirty="0">
                <a:solidFill>
                  <a:srgbClr val="7030A0"/>
                </a:solidFill>
              </a:rPr>
              <a:t>Committee membership</a:t>
            </a:r>
          </a:p>
          <a:p>
            <a:pPr lvl="2"/>
            <a:r>
              <a:rPr lang="en-GB" dirty="0">
                <a:solidFill>
                  <a:srgbClr val="7030A0"/>
                </a:solidFill>
              </a:rPr>
              <a:t>………</a:t>
            </a:r>
          </a:p>
        </p:txBody>
      </p:sp>
    </p:spTree>
    <p:extLst>
      <p:ext uri="{BB962C8B-B14F-4D97-AF65-F5344CB8AC3E}">
        <p14:creationId xmlns:p14="http://schemas.microsoft.com/office/powerpoint/2010/main" val="1657217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Digital Identity</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p:txBody>
          <a:bodyPr>
            <a:normAutofit/>
          </a:bodyPr>
          <a:lstStyle/>
          <a:p>
            <a:r>
              <a:rPr lang="en-GB" i="1" dirty="0"/>
              <a:t>What do you already know about your users?</a:t>
            </a:r>
          </a:p>
          <a:p>
            <a:pPr lvl="1"/>
            <a:r>
              <a:rPr lang="en-GB" dirty="0"/>
              <a:t>Academic &amp; Research</a:t>
            </a:r>
          </a:p>
          <a:p>
            <a:pPr lvl="2"/>
            <a:r>
              <a:rPr lang="en-GB" dirty="0">
                <a:solidFill>
                  <a:srgbClr val="7030A0"/>
                </a:solidFill>
              </a:rPr>
              <a:t>Current research</a:t>
            </a:r>
          </a:p>
          <a:p>
            <a:pPr lvl="2"/>
            <a:r>
              <a:rPr lang="en-GB" dirty="0">
                <a:solidFill>
                  <a:srgbClr val="7030A0"/>
                </a:solidFill>
              </a:rPr>
              <a:t>Grants</a:t>
            </a:r>
          </a:p>
          <a:p>
            <a:pPr lvl="2"/>
            <a:r>
              <a:rPr lang="en-GB" dirty="0">
                <a:solidFill>
                  <a:srgbClr val="7030A0"/>
                </a:solidFill>
              </a:rPr>
              <a:t>Publications, research output?</a:t>
            </a:r>
          </a:p>
          <a:p>
            <a:pPr lvl="2"/>
            <a:r>
              <a:rPr lang="en-GB" dirty="0">
                <a:solidFill>
                  <a:srgbClr val="7030A0"/>
                </a:solidFill>
              </a:rPr>
              <a:t>………</a:t>
            </a:r>
          </a:p>
        </p:txBody>
      </p:sp>
    </p:spTree>
    <p:extLst>
      <p:ext uri="{BB962C8B-B14F-4D97-AF65-F5344CB8AC3E}">
        <p14:creationId xmlns:p14="http://schemas.microsoft.com/office/powerpoint/2010/main" val="1166570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Digital Identity</a:t>
            </a:r>
          </a:p>
        </p:txBody>
      </p:sp>
      <p:pic>
        <p:nvPicPr>
          <p:cNvPr id="5" name="Content Placeholder 4">
            <a:extLst>
              <a:ext uri="{FF2B5EF4-FFF2-40B4-BE49-F238E27FC236}">
                <a16:creationId xmlns:a16="http://schemas.microsoft.com/office/drawing/2014/main" id="{E2119FB7-0DCB-C31D-E5BE-4B77C015A946}"/>
              </a:ext>
            </a:extLst>
          </p:cNvPr>
          <p:cNvPicPr>
            <a:picLocks noGrp="1" noChangeAspect="1"/>
          </p:cNvPicPr>
          <p:nvPr>
            <p:ph idx="1"/>
          </p:nvPr>
        </p:nvPicPr>
        <p:blipFill>
          <a:blip r:embed="rId3"/>
          <a:stretch>
            <a:fillRect/>
          </a:stretch>
        </p:blipFill>
        <p:spPr>
          <a:xfrm>
            <a:off x="3614738" y="1504168"/>
            <a:ext cx="4914899" cy="5043115"/>
          </a:xfrm>
        </p:spPr>
      </p:pic>
      <p:sp>
        <p:nvSpPr>
          <p:cNvPr id="6" name="Rectangle 5">
            <a:extLst>
              <a:ext uri="{FF2B5EF4-FFF2-40B4-BE49-F238E27FC236}">
                <a16:creationId xmlns:a16="http://schemas.microsoft.com/office/drawing/2014/main" id="{B8B003C4-F2FE-90E3-4A34-48EE85132E5A}"/>
              </a:ext>
            </a:extLst>
          </p:cNvPr>
          <p:cNvSpPr/>
          <p:nvPr/>
        </p:nvSpPr>
        <p:spPr>
          <a:xfrm>
            <a:off x="728664" y="2843213"/>
            <a:ext cx="1600200"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Students</a:t>
            </a:r>
          </a:p>
        </p:txBody>
      </p:sp>
      <p:sp>
        <p:nvSpPr>
          <p:cNvPr id="7" name="Rectangle 6">
            <a:extLst>
              <a:ext uri="{FF2B5EF4-FFF2-40B4-BE49-F238E27FC236}">
                <a16:creationId xmlns:a16="http://schemas.microsoft.com/office/drawing/2014/main" id="{D777551D-FEC6-7D2E-6E51-A3366DA47083}"/>
              </a:ext>
            </a:extLst>
          </p:cNvPr>
          <p:cNvSpPr/>
          <p:nvPr/>
        </p:nvSpPr>
        <p:spPr>
          <a:xfrm>
            <a:off x="9015411" y="1633538"/>
            <a:ext cx="1600200"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Staff</a:t>
            </a:r>
          </a:p>
        </p:txBody>
      </p:sp>
      <p:sp>
        <p:nvSpPr>
          <p:cNvPr id="8" name="Rectangle 7">
            <a:extLst>
              <a:ext uri="{FF2B5EF4-FFF2-40B4-BE49-F238E27FC236}">
                <a16:creationId xmlns:a16="http://schemas.microsoft.com/office/drawing/2014/main" id="{F2ADD4FA-DED0-16E0-E92A-46DEECF9992E}"/>
              </a:ext>
            </a:extLst>
          </p:cNvPr>
          <p:cNvSpPr/>
          <p:nvPr/>
        </p:nvSpPr>
        <p:spPr>
          <a:xfrm>
            <a:off x="9015411" y="5557838"/>
            <a:ext cx="1600200"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Academic &amp; Research</a:t>
            </a:r>
          </a:p>
        </p:txBody>
      </p:sp>
    </p:spTree>
    <p:extLst>
      <p:ext uri="{BB962C8B-B14F-4D97-AF65-F5344CB8AC3E}">
        <p14:creationId xmlns:p14="http://schemas.microsoft.com/office/powerpoint/2010/main" val="238251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3355A-60BC-B869-32FE-3FB4D6799973}"/>
              </a:ext>
            </a:extLst>
          </p:cNvPr>
          <p:cNvSpPr>
            <a:spLocks noGrp="1"/>
          </p:cNvSpPr>
          <p:nvPr>
            <p:ph type="title"/>
          </p:nvPr>
        </p:nvSpPr>
        <p:spPr/>
        <p:txBody>
          <a:bodyPr/>
          <a:lstStyle/>
          <a:p>
            <a:pPr algn="ctr"/>
            <a:r>
              <a:rPr lang="en-GB" dirty="0"/>
              <a:t>Digital Identity Systems</a:t>
            </a:r>
          </a:p>
        </p:txBody>
      </p:sp>
      <p:sp>
        <p:nvSpPr>
          <p:cNvPr id="3" name="Content Placeholder 2">
            <a:extLst>
              <a:ext uri="{FF2B5EF4-FFF2-40B4-BE49-F238E27FC236}">
                <a16:creationId xmlns:a16="http://schemas.microsoft.com/office/drawing/2014/main" id="{5F3859D3-4C24-D930-360A-E9C6F3D4E19A}"/>
              </a:ext>
            </a:extLst>
          </p:cNvPr>
          <p:cNvSpPr>
            <a:spLocks noGrp="1"/>
          </p:cNvSpPr>
          <p:nvPr>
            <p:ph idx="1"/>
          </p:nvPr>
        </p:nvSpPr>
        <p:spPr/>
        <p:txBody>
          <a:bodyPr>
            <a:normAutofit lnSpcReduction="10000"/>
          </a:bodyPr>
          <a:lstStyle/>
          <a:p>
            <a:r>
              <a:rPr lang="en-ZA" dirty="0">
                <a:solidFill>
                  <a:srgbClr val="7030A0"/>
                </a:solidFill>
              </a:rPr>
              <a:t>Active Directory</a:t>
            </a:r>
          </a:p>
          <a:p>
            <a:r>
              <a:rPr lang="en-ZA" dirty="0">
                <a:solidFill>
                  <a:srgbClr val="7030A0"/>
                </a:solidFill>
              </a:rPr>
              <a:t>Student records</a:t>
            </a:r>
          </a:p>
          <a:p>
            <a:r>
              <a:rPr lang="en-ZA" dirty="0">
                <a:solidFill>
                  <a:srgbClr val="7030A0"/>
                </a:solidFill>
              </a:rPr>
              <a:t>Human resources/employee management</a:t>
            </a:r>
          </a:p>
          <a:p>
            <a:r>
              <a:rPr lang="en-ZA" dirty="0">
                <a:solidFill>
                  <a:srgbClr val="7030A0"/>
                </a:solidFill>
              </a:rPr>
              <a:t>Payroll</a:t>
            </a:r>
          </a:p>
          <a:p>
            <a:r>
              <a:rPr lang="en-ZA" dirty="0">
                <a:solidFill>
                  <a:srgbClr val="7030A0"/>
                </a:solidFill>
              </a:rPr>
              <a:t>Current research information system (CRIS)</a:t>
            </a:r>
          </a:p>
          <a:p>
            <a:r>
              <a:rPr lang="en-ZA" dirty="0">
                <a:solidFill>
                  <a:srgbClr val="7030A0"/>
                </a:solidFill>
              </a:rPr>
              <a:t>Grant management system</a:t>
            </a:r>
          </a:p>
          <a:p>
            <a:r>
              <a:rPr lang="en-ZA" dirty="0">
                <a:solidFill>
                  <a:srgbClr val="7030A0"/>
                </a:solidFill>
              </a:rPr>
              <a:t>Institutional repositories</a:t>
            </a:r>
          </a:p>
          <a:p>
            <a:r>
              <a:rPr lang="en-ZA" dirty="0">
                <a:solidFill>
                  <a:srgbClr val="7030A0"/>
                </a:solidFill>
              </a:rPr>
              <a:t>Alumni relations</a:t>
            </a:r>
          </a:p>
          <a:p>
            <a:r>
              <a:rPr lang="en-ZA" dirty="0">
                <a:solidFill>
                  <a:srgbClr val="7030A0"/>
                </a:solidFill>
              </a:rPr>
              <a:t>…</a:t>
            </a:r>
          </a:p>
        </p:txBody>
      </p:sp>
    </p:spTree>
    <p:extLst>
      <p:ext uri="{BB962C8B-B14F-4D97-AF65-F5344CB8AC3E}">
        <p14:creationId xmlns:p14="http://schemas.microsoft.com/office/powerpoint/2010/main" val="3709182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2815</TotalTime>
  <Words>1520</Words>
  <Application>Microsoft Macintosh PowerPoint</Application>
  <PresentationFormat>Widescreen</PresentationFormat>
  <Paragraphs>313</Paragraphs>
  <Slides>40</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Introduction to Identity Management</vt:lpstr>
      <vt:lpstr>Identity</vt:lpstr>
      <vt:lpstr>Identity (Facebook)</vt:lpstr>
      <vt:lpstr>Identity</vt:lpstr>
      <vt:lpstr>Digital Identity</vt:lpstr>
      <vt:lpstr>Digital Identity</vt:lpstr>
      <vt:lpstr>Digital Identity</vt:lpstr>
      <vt:lpstr>Digital Identity</vt:lpstr>
      <vt:lpstr>Digital Identity Systems</vt:lpstr>
      <vt:lpstr>Digital Identity Systems</vt:lpstr>
      <vt:lpstr>Identity Management (IdM)</vt:lpstr>
      <vt:lpstr>Identity Management (IdM)</vt:lpstr>
      <vt:lpstr>Identity Management Lifecycle</vt:lpstr>
      <vt:lpstr>Evolution of Identity Techniques</vt:lpstr>
      <vt:lpstr>Evolution of Identity Techniques</vt:lpstr>
      <vt:lpstr>Evolution of Identity Techniques</vt:lpstr>
      <vt:lpstr>Identity Management - Centralized</vt:lpstr>
      <vt:lpstr>Identity Management - Centralized</vt:lpstr>
      <vt:lpstr>Identity Management - Centralized</vt:lpstr>
      <vt:lpstr>Registry</vt:lpstr>
      <vt:lpstr>Registry</vt:lpstr>
      <vt:lpstr>Registry</vt:lpstr>
      <vt:lpstr>Registry</vt:lpstr>
      <vt:lpstr>Person Identifiers</vt:lpstr>
      <vt:lpstr>Person Identifiers</vt:lpstr>
      <vt:lpstr>Person Identifiers</vt:lpstr>
      <vt:lpstr>Person Identifiers</vt:lpstr>
      <vt:lpstr>Person Identifiers</vt:lpstr>
      <vt:lpstr>Person Identifiers</vt:lpstr>
      <vt:lpstr>Person Identifiers</vt:lpstr>
      <vt:lpstr>Person Identifiers</vt:lpstr>
      <vt:lpstr>Person Identifiers</vt:lpstr>
      <vt:lpstr>Person Identifiers</vt:lpstr>
      <vt:lpstr>Access Control</vt:lpstr>
      <vt:lpstr>OpenLDAP - Fundamentals</vt:lpstr>
      <vt:lpstr>FreeIPA Concepts</vt:lpstr>
      <vt:lpstr>FreeIPA Concepts</vt:lpstr>
      <vt:lpstr>FreeIPA</vt:lpstr>
      <vt:lpstr>FreeIPA - Architecture</vt:lpstr>
      <vt:lpstr>FreeIPA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Identity Management</dc:title>
  <dc:creator>Alex Mwotil</dc:creator>
  <cp:lastModifiedBy>Alex Mwotil</cp:lastModifiedBy>
  <cp:revision>55</cp:revision>
  <dcterms:created xsi:type="dcterms:W3CDTF">2022-08-15T12:07:11Z</dcterms:created>
  <dcterms:modified xsi:type="dcterms:W3CDTF">2026-08-05T11:24:07Z</dcterms:modified>
</cp:coreProperties>
</file>