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9"/>
  </p:notesMasterIdLst>
  <p:sldIdLst>
    <p:sldId id="256" r:id="rId2"/>
    <p:sldId id="295" r:id="rId3"/>
    <p:sldId id="325" r:id="rId4"/>
    <p:sldId id="319" r:id="rId5"/>
    <p:sldId id="320" r:id="rId6"/>
    <p:sldId id="306" r:id="rId7"/>
    <p:sldId id="311" r:id="rId8"/>
    <p:sldId id="321" r:id="rId9"/>
    <p:sldId id="322" r:id="rId10"/>
    <p:sldId id="323" r:id="rId11"/>
    <p:sldId id="324" r:id="rId12"/>
    <p:sldId id="261" r:id="rId13"/>
    <p:sldId id="262" r:id="rId14"/>
    <p:sldId id="313" r:id="rId15"/>
    <p:sldId id="303" r:id="rId16"/>
    <p:sldId id="314" r:id="rId17"/>
    <p:sldId id="318" r:id="rId1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D0C6-D53B-4E62-97A0-D29EFBE6BACB}" type="datetimeFigureOut">
              <a:rPr lang="en-US" smtClean="0"/>
              <a:pPr/>
              <a:t>10/2/2019</a:t>
            </a:fld>
            <a:endParaRPr lang="en-Z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829CE-3CDF-4478-9B17-B4BF8AC777AD}" type="slidenum">
              <a:rPr lang="en-ZW" smtClean="0"/>
              <a:pPr/>
              <a:t>‹#›</a:t>
            </a:fld>
            <a:endParaRPr lang="en-Z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 dirty="0"/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829CE-3CDF-4478-9B17-B4BF8AC777AD}" type="slidenum">
              <a:rPr lang="en-ZW" smtClean="0"/>
              <a:pPr/>
              <a:t>14</a:t>
            </a:fld>
            <a:endParaRPr lang="en-Z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A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A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274043-BE2B-4C9F-9413-61DF22B4CAC3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4AC91-611F-4409-8332-489302C176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B6C58D1-0836-4EDA-8564-4E44965993E4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DADD-758C-4C37-98F0-DDEED3118389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ED855799-306E-4310-8A51-7B062F8FE9E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AE5A3-F1AE-456F-BFF5-CEEEC60C39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2B0B8-177F-4C74-8881-322ACA2D1E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819BF-9781-418F-9433-DFF72F08633A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4D45F-F102-4360-AB3B-820EA712762B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E5E31-2399-4AA6-A9FC-0F8F2C78C340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B16DA-EF6C-4B32-A1E1-CE0D09F72C40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F825CA4-EB66-4120-8F52-37DA38EF0BA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hoto.getaway.co.za/wp-content/blogs.dir/17/files/laura-dyer/laura-dyer-getaway-679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photo.getaway.co.za/2012/09/13/hommelb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.getaway.co.za/wp-content/blogs.dir/17/files/animal-olympics/margaret-olivier-d3s_2422blow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photo.getaway.co.za/wp-content/blogs.dir/17/files/animal-olympics/sasha-gilmore-hello-big-ear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hoto.getaway.co.za/wp-content/blogs.dir/17/files/lions/chad-cock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zw/imgres?sa=X&amp;biw=1366&amp;bih=526&amp;tbm=isch&amp;tbnid=0TeC65dIKebscM:&amp;imgrefurl=http://www.sony.co.za/section/csr&amp;docid=_nh_5pJjV_pFBM&amp;imgurl=http://www.sony.co.za/corporate/resources/en_ZA/images/Masthead_Banner_540x146/Corporate/social_responsibility.jpg&amp;w=540&amp;h=146&amp;ei=Nu53UbT-MIPg7Qaf64DQBw&amp;zoom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hoto.getaway.co.za/albums/wildlife/animal-olympic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" y="0"/>
            <a:ext cx="9144000" cy="2881313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ZW" sz="3600" dirty="0"/>
              <a:t>Nurturing the culture of collaborative ecosystems using real-time communication: sharing experiences from three institutions</a:t>
            </a:r>
            <a:endParaRPr lang="en-AU" sz="3600" b="1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500430" y="3644900"/>
            <a:ext cx="5643570" cy="32131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AU" sz="2800" dirty="0"/>
              <a:t>BY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AU" sz="2800" dirty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AU" sz="2800" dirty="0"/>
              <a:t>PROFESSOR CHRISPEN CHIOME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AU" sz="2800" dirty="0"/>
              <a:t>RESEARCH PROFESSOR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AU" sz="2800" dirty="0"/>
              <a:t> ZIMBABWE OPEN UNIVERSITY</a:t>
            </a:r>
          </a:p>
        </p:txBody>
      </p:sp>
      <p:pic>
        <p:nvPicPr>
          <p:cNvPr id="4" name="Picture 3" descr="The lookout">
            <a:hlinkClick r:id="rId2" tooltip="&quot;After following this male leopard since sunrise in the Okavango Delta in Botswana, he climbed on a termite mound to look for prey. I captured this as he gazed off across the Delta from his vantage point, using the tree line to give me an interesting background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1312"/>
            <a:ext cx="385762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7B71-ECE4-4598-AAAC-15A427E9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collaboration technologies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399A-0336-45B2-897F-595D4032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Use of appropriate, affordable and compatible collaboration technologies</a:t>
            </a:r>
          </a:p>
          <a:p>
            <a:r>
              <a:rPr lang="en-ZW" dirty="0"/>
              <a:t>such as Basecamp, </a:t>
            </a:r>
          </a:p>
          <a:p>
            <a:r>
              <a:rPr lang="en-ZW" dirty="0"/>
              <a:t>Google Hangouts, </a:t>
            </a:r>
          </a:p>
          <a:p>
            <a:r>
              <a:rPr lang="en-ZW" dirty="0"/>
              <a:t>Skype, </a:t>
            </a:r>
          </a:p>
          <a:p>
            <a:r>
              <a:rPr lang="en-ZW" dirty="0"/>
              <a:t>SharePoint, </a:t>
            </a:r>
          </a:p>
          <a:p>
            <a:r>
              <a:rPr lang="en-ZW" dirty="0"/>
              <a:t>HipChat, </a:t>
            </a:r>
          </a:p>
          <a:p>
            <a:r>
              <a:rPr lang="en-ZW" dirty="0"/>
              <a:t>Microsoft Teams etc were also mentioned.</a:t>
            </a:r>
          </a:p>
        </p:txBody>
      </p:sp>
    </p:spTree>
    <p:extLst>
      <p:ext uri="{BB962C8B-B14F-4D97-AF65-F5344CB8AC3E}">
        <p14:creationId xmlns:p14="http://schemas.microsoft.com/office/powerpoint/2010/main" val="367484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19B3-0D81-428B-8A2A-BE3886D9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Platform for collaboration</a:t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981-430E-486C-8F1D-5BDA1A566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W" dirty="0"/>
              <a:t>Use of the right platform</a:t>
            </a:r>
          </a:p>
          <a:p>
            <a:r>
              <a:rPr lang="en-ZW" dirty="0"/>
              <a:t>platform integration and adoption</a:t>
            </a:r>
          </a:p>
          <a:p>
            <a:r>
              <a:rPr lang="en-ZW" dirty="0">
                <a:solidFill>
                  <a:srgbClr val="7030A0"/>
                </a:solidFill>
              </a:rPr>
              <a:t>Quote:</a:t>
            </a:r>
            <a:r>
              <a:rPr lang="en-ZW" dirty="0"/>
              <a:t> “management integrates collaboration tools into work processes rather than force work processes to accommodate tools”</a:t>
            </a:r>
          </a:p>
          <a:p>
            <a:r>
              <a:rPr lang="en-ZW" dirty="0"/>
              <a:t>The issue of </a:t>
            </a:r>
            <a:r>
              <a:rPr lang="en-ZW" dirty="0">
                <a:solidFill>
                  <a:srgbClr val="7030A0"/>
                </a:solidFill>
              </a:rPr>
              <a:t>technology acceptance </a:t>
            </a:r>
            <a:r>
              <a:rPr lang="en-ZW" dirty="0"/>
              <a:t>from the shop floor was mentioned. </a:t>
            </a:r>
          </a:p>
          <a:p>
            <a:r>
              <a:rPr lang="en-ZW" dirty="0">
                <a:solidFill>
                  <a:srgbClr val="7030A0"/>
                </a:solidFill>
              </a:rPr>
              <a:t>Staff support</a:t>
            </a:r>
            <a:r>
              <a:rPr lang="en-ZW" dirty="0"/>
              <a:t> in using new software to increase technology adoption. </a:t>
            </a:r>
          </a:p>
          <a:p>
            <a:r>
              <a:rPr lang="en-ZW" dirty="0">
                <a:solidFill>
                  <a:srgbClr val="7030A0"/>
                </a:solidFill>
              </a:rPr>
              <a:t>Capacity building</a:t>
            </a:r>
            <a:r>
              <a:rPr lang="en-ZW" dirty="0"/>
              <a:t>; staff are fully trained, educated and can offer constructive feedback</a:t>
            </a:r>
          </a:p>
        </p:txBody>
      </p:sp>
    </p:spTree>
    <p:extLst>
      <p:ext uri="{BB962C8B-B14F-4D97-AF65-F5344CB8AC3E}">
        <p14:creationId xmlns:p14="http://schemas.microsoft.com/office/powerpoint/2010/main" val="195856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030A0"/>
                </a:solidFill>
              </a:rPr>
              <a:t>Research conclusion</a:t>
            </a:r>
            <a:br>
              <a:rPr lang="en-US" sz="2800" b="1" dirty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357299"/>
            <a:ext cx="8229600" cy="5500702"/>
          </a:xfrm>
        </p:spPr>
        <p:txBody>
          <a:bodyPr>
            <a:normAutofit/>
          </a:bodyPr>
          <a:lstStyle/>
          <a:p>
            <a:r>
              <a:rPr lang="en-ZW" dirty="0"/>
              <a:t>This research taught us that, in research:</a:t>
            </a:r>
          </a:p>
          <a:p>
            <a:r>
              <a:rPr lang="en-ZW" i="1" dirty="0"/>
              <a:t>“</a:t>
            </a:r>
            <a:r>
              <a:rPr lang="en-ZW" i="1" dirty="0">
                <a:solidFill>
                  <a:srgbClr val="7030A0"/>
                </a:solidFill>
              </a:rPr>
              <a:t>Everyone is entitled to his own opinion, but not his own facts</a:t>
            </a:r>
            <a:r>
              <a:rPr lang="en-ZW" i="1" dirty="0"/>
              <a:t>.” </a:t>
            </a:r>
            <a:r>
              <a:rPr lang="en-ZW" dirty="0"/>
              <a:t>–This statement is attributed to Senator Patrick Moynihan. </a:t>
            </a:r>
            <a:endParaRPr lang="en-ZW" b="1" dirty="0"/>
          </a:p>
          <a:p>
            <a:endParaRPr lang="en-US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AU" dirty="0"/>
          </a:p>
        </p:txBody>
      </p:sp>
      <p:pic>
        <p:nvPicPr>
          <p:cNvPr id="4" name="Picture 3" descr="Hommelby">
            <a:hlinkClick r:id="rId2" tooltip="&quot;Hommelby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307180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ree climbing">
            <a:hlinkClick r:id="rId4" tooltip="&quot;Tree climbing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357562"/>
            <a:ext cx="35004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7" descr="Aerial attack">
            <a:hlinkClick r:id="rId6" tooltip="&quot;Aerial attack&quot;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357562"/>
            <a:ext cx="28574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5413383" cy="896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CONCLUSIONs Reached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412875"/>
            <a:ext cx="5389571" cy="337344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ZW" dirty="0"/>
              <a:t>The research concluded that institutions must keep eyes and ears open, pool their collective skills and resources, foster teamwork and reward digital collaborations to promote productivity.</a:t>
            </a:r>
            <a:endParaRPr lang="en-AU" sz="3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Three musketeers by Chad Cocking, Edenvale">
            <a:hlinkClick r:id="rId2" tooltip="&quot;Three five-month old cubs having a drink together along the non-perennial Nhlaralumi River in Ingwelala, Umbabat Private Nature Reserve. I waited on the water’s edge for them to come and drink, and used some day-time fill-flash to get a sparkle in their eyes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335755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2.gstatic.com/images?q=tbn:ANd9GcRAqkqw75URj-77yCmguunhWawvPwPh44wzANZZvLPZyfZLytyG-w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85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n-ZW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2890664" cy="4846320"/>
          </a:xfrm>
        </p:spPr>
        <p:txBody>
          <a:bodyPr>
            <a:noAutofit/>
          </a:bodyPr>
          <a:lstStyle/>
          <a:p>
            <a:r>
              <a:rPr lang="en-ZW" sz="2000" dirty="0"/>
              <a:t>institutions must explore collaboration solutions, nurture collaborative culture and integrate digital collaboration into educational operations to promote productivity in the digital era</a:t>
            </a:r>
          </a:p>
          <a:p>
            <a:r>
              <a:rPr lang="en-ZW" sz="2000" dirty="0"/>
              <a:t>now is the time to clarify your vision and create a strategy or you will get locked out from reaching your full potential</a:t>
            </a:r>
          </a:p>
        </p:txBody>
      </p:sp>
      <p:pic>
        <p:nvPicPr>
          <p:cNvPr id="6147" name="Picture 3" descr="C:\Users\prof chiome\Documents\Africa endang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870180"/>
            <a:ext cx="6072198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think not outside the box but without the box altogether</a:t>
            </a:r>
          </a:p>
        </p:txBody>
      </p:sp>
      <p:pic>
        <p:nvPicPr>
          <p:cNvPr id="5122" name="Picture 2" descr="C:\Users\prof chiome\Documents\chiome picture 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428736"/>
            <a:ext cx="5357850" cy="54292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W" dirty="0"/>
              <a:t> </a:t>
            </a:r>
            <a:br>
              <a:rPr lang="en-ZW" sz="2700" dirty="0"/>
            </a:br>
            <a:r>
              <a:rPr lang="en-ZW" sz="2700" dirty="0"/>
              <a:t> Einsteinian logic: you can’t solve problems at the same level of thinking which applied when you created them in the first place</a:t>
            </a:r>
          </a:p>
        </p:txBody>
      </p:sp>
      <p:pic>
        <p:nvPicPr>
          <p:cNvPr id="7170" name="Picture 2" descr="C:\Users\prof chiome\Documents\Africa funny elephan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4950" y="2104231"/>
            <a:ext cx="5143500" cy="3857625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In Zimbabwe, all researchers, are welcome </a:t>
            </a:r>
            <a:r>
              <a:rPr lang="en-ZW" dirty="0">
                <a:solidFill>
                  <a:schemeClr val="accent2"/>
                </a:solidFill>
              </a:rPr>
              <a:t>I thank you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9B38054-D040-43C1-BC98-88189964DC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GB" sz="2800" dirty="0"/>
              <a:t>OBJECTIVE is  to reach the greener paddock across the river through </a:t>
            </a:r>
            <a:r>
              <a:rPr lang="en-ZW" sz="2800" dirty="0"/>
              <a:t>Nurturing A culture of collaborative ecosystems using real-time communication</a:t>
            </a:r>
            <a:endParaRPr lang="en-GB" sz="2800" dirty="0"/>
          </a:p>
        </p:txBody>
      </p:sp>
      <p:pic>
        <p:nvPicPr>
          <p:cNvPr id="8195" name="Picture 3" descr="C:\Users\prof chiome\Documents\Africa crossing to new l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A2F5-2F57-4470-8471-C07828E5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Collaborative ecosystem</a:t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C617-4B4C-46F9-AADA-8C5E774E52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W" dirty="0"/>
              <a:t>By 2030, digitization will change the way we live, travel and work</a:t>
            </a:r>
          </a:p>
          <a:p>
            <a:r>
              <a:rPr lang="en-ZW" dirty="0"/>
              <a:t>stake your claim in the connected ecosystem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0E240-DBBF-4DE1-8907-25379AFAA7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W" dirty="0"/>
              <a:t>With an open and secure ecosystem, where collaboration and innovation are encouraged, the possibilities are limitless.</a:t>
            </a:r>
          </a:p>
        </p:txBody>
      </p:sp>
    </p:spTree>
    <p:extLst>
      <p:ext uri="{BB962C8B-B14F-4D97-AF65-F5344CB8AC3E}">
        <p14:creationId xmlns:p14="http://schemas.microsoft.com/office/powerpoint/2010/main" val="79997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636A-8986-49DA-8076-1184A7D9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W" sz="2800" dirty="0"/>
              <a:t>Network of Digital Twins = Connectivity + Communication +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3B6D-EA5B-4DBB-BA5E-3E31C2AA7F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ZW" dirty="0"/>
          </a:p>
          <a:p>
            <a:r>
              <a:rPr lang="en-ZW" dirty="0"/>
              <a:t>Universities operating in a network require </a:t>
            </a:r>
            <a:r>
              <a:rPr lang="en-ZW" dirty="0">
                <a:solidFill>
                  <a:srgbClr val="7030A0"/>
                </a:solidFill>
              </a:rPr>
              <a:t>strong information technology support</a:t>
            </a:r>
            <a:r>
              <a:rPr lang="en-ZW" dirty="0"/>
              <a:t> to successfully collaborate</a:t>
            </a:r>
          </a:p>
          <a:p>
            <a:r>
              <a:rPr lang="en-ZW" dirty="0"/>
              <a:t>information technology platforms are necessary to enhance  </a:t>
            </a:r>
            <a:r>
              <a:rPr lang="en-ZW" dirty="0">
                <a:solidFill>
                  <a:srgbClr val="7030A0"/>
                </a:solidFill>
              </a:rPr>
              <a:t>quick connect capability</a:t>
            </a:r>
            <a:r>
              <a:rPr lang="en-ZW" dirty="0"/>
              <a:t> and to transform University networks into digital ecosystems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875B1-12A1-431A-845C-2B137D16F9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W" dirty="0">
                <a:solidFill>
                  <a:srgbClr val="7030A0"/>
                </a:solidFill>
              </a:rPr>
              <a:t>WITH REAL-TIME DATA ON YOUR SIDE, YOU CAN:</a:t>
            </a:r>
          </a:p>
          <a:p>
            <a:r>
              <a:rPr lang="en-ZW" dirty="0"/>
              <a:t>Conduct ongoing analysis</a:t>
            </a:r>
          </a:p>
          <a:p>
            <a:r>
              <a:rPr lang="en-ZW" dirty="0"/>
              <a:t>Respond to demanding customers faster</a:t>
            </a:r>
          </a:p>
          <a:p>
            <a:r>
              <a:rPr lang="en-ZW" dirty="0"/>
              <a:t>Enhance product designs</a:t>
            </a:r>
          </a:p>
          <a:p>
            <a:r>
              <a:rPr lang="en-ZW" dirty="0"/>
              <a:t>Perform proactive and predictive maintenance</a:t>
            </a:r>
          </a:p>
          <a:p>
            <a:r>
              <a:rPr lang="en-ZW" dirty="0"/>
              <a:t>Carry out condition and environmental </a:t>
            </a:r>
            <a:r>
              <a:rPr lang="en-ZW" dirty="0" err="1"/>
              <a:t>modeling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89864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499E-CE21-472E-A94C-4DD9B986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Why collaboration?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7980-82F5-4A1E-B6DA-525DCC45D0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W" b="1" dirty="0"/>
              <a:t>collaboration with customers, partners or suppliers can yield tremendous competitive advantage</a:t>
            </a:r>
          </a:p>
          <a:p>
            <a:r>
              <a:rPr lang="en-ZW" dirty="0"/>
              <a:t>Universities have to use a </a:t>
            </a:r>
            <a:r>
              <a:rPr lang="en-ZW" dirty="0">
                <a:solidFill>
                  <a:srgbClr val="7030A0"/>
                </a:solidFill>
              </a:rPr>
              <a:t>systematic approach</a:t>
            </a:r>
            <a:r>
              <a:rPr lang="en-ZW" dirty="0"/>
              <a:t> to develop a sound and successful strategy for building </a:t>
            </a:r>
            <a:r>
              <a:rPr lang="en-ZW" dirty="0">
                <a:solidFill>
                  <a:srgbClr val="7030A0"/>
                </a:solidFill>
              </a:rPr>
              <a:t>collaborative ecosystems and communities</a:t>
            </a:r>
            <a:endParaRPr lang="en-ZW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AD1EC-1713-4C6B-9BDB-7E913E1182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W" dirty="0"/>
              <a:t>the age of digital collaboration using web-based collaboration space is upon us. </a:t>
            </a:r>
          </a:p>
          <a:p>
            <a:r>
              <a:rPr lang="en-ZW" dirty="0"/>
              <a:t>It is through digital collaboration that we can:</a:t>
            </a:r>
          </a:p>
          <a:p>
            <a:r>
              <a:rPr lang="en-ZW" dirty="0">
                <a:solidFill>
                  <a:srgbClr val="7030A0"/>
                </a:solidFill>
              </a:rPr>
              <a:t>work across technologies, across channels and across geographic boundaries </a:t>
            </a:r>
          </a:p>
          <a:p>
            <a:r>
              <a:rPr lang="en-ZW" dirty="0"/>
              <a:t>to promote efficiency, effectiveness and productivity in organisations.</a:t>
            </a:r>
          </a:p>
        </p:txBody>
      </p:sp>
    </p:spTree>
    <p:extLst>
      <p:ext uri="{BB962C8B-B14F-4D97-AF65-F5344CB8AC3E}">
        <p14:creationId xmlns:p14="http://schemas.microsoft.com/office/powerpoint/2010/main" val="264087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Purpose of study: spotting &amp; supporting Collaborative ecosystems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ZW" dirty="0"/>
              <a:t>This study examined the experiences of three institutions in using real-time communication to promote the culture of collaborative ecosystems in education.</a:t>
            </a:r>
            <a:endParaRPr lang="en-ZW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METHODOLOGY</a:t>
            </a:r>
            <a:br>
              <a:rPr lang="en-ZW" dirty="0"/>
            </a:br>
            <a:endParaRPr lang="en-Z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8736"/>
            <a:ext cx="3186106" cy="5429264"/>
          </a:xfrm>
        </p:spPr>
        <p:txBody>
          <a:bodyPr>
            <a:normAutofit fontScale="92500" lnSpcReduction="20000"/>
          </a:bodyPr>
          <a:lstStyle/>
          <a:p>
            <a:r>
              <a:rPr lang="en-ZW" dirty="0"/>
              <a:t>The research was a survey of three institutions in Southern Africa involved in Open and Distance Teaching. </a:t>
            </a:r>
          </a:p>
          <a:p>
            <a:r>
              <a:rPr lang="en-ZW" dirty="0"/>
              <a:t>These were purposively sampled. </a:t>
            </a:r>
          </a:p>
          <a:p>
            <a:r>
              <a:rPr lang="en-ZW" dirty="0"/>
              <a:t>The research utilised survey monkey questionnaire to gather real-time feedback.</a:t>
            </a:r>
          </a:p>
          <a:p>
            <a:endParaRPr lang="en-ZW" dirty="0"/>
          </a:p>
        </p:txBody>
      </p:sp>
      <p:pic>
        <p:nvPicPr>
          <p:cNvPr id="7" name="Picture 6" descr="Animal Olympics">
            <a:hlinkClick r:id="rId2" tooltip="&quot;Animal Olympics&quot;"/>
            <a:extLst>
              <a:ext uri="{FF2B5EF4-FFF2-40B4-BE49-F238E27FC236}">
                <a16:creationId xmlns:a16="http://schemas.microsoft.com/office/drawing/2014/main" id="{1CF264FA-3320-420C-90C9-1581E858DD4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355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2B2F-C79B-4EFE-B641-5342F707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Results: digital collaboration nurtures the culture of collaborative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E274C-3342-420B-82F8-C10B389A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it promotes real-time collaboration</a:t>
            </a:r>
          </a:p>
          <a:p>
            <a:r>
              <a:rPr lang="en-ZW" dirty="0"/>
              <a:t>strengthens camaraderie,</a:t>
            </a:r>
          </a:p>
          <a:p>
            <a:r>
              <a:rPr lang="en-ZW" dirty="0"/>
              <a:t>is a hub for teamwork,</a:t>
            </a:r>
          </a:p>
          <a:p>
            <a:r>
              <a:rPr lang="en-ZW" dirty="0"/>
              <a:t>removes roadblocks to productivity,</a:t>
            </a:r>
          </a:p>
          <a:p>
            <a:r>
              <a:rPr lang="en-ZW" dirty="0"/>
              <a:t>enables the use of multiple platforms,</a:t>
            </a:r>
          </a:p>
          <a:p>
            <a:r>
              <a:rPr lang="en-ZW" dirty="0"/>
              <a:t>facilitate the integration of tasks,</a:t>
            </a:r>
          </a:p>
          <a:p>
            <a:r>
              <a:rPr lang="en-ZW" dirty="0"/>
              <a:t>offer very similar functionalities,</a:t>
            </a:r>
          </a:p>
          <a:p>
            <a:r>
              <a:rPr lang="en-ZW" dirty="0"/>
              <a:t>empower employees,</a:t>
            </a:r>
          </a:p>
          <a:p>
            <a:r>
              <a:rPr lang="en-ZW" dirty="0"/>
              <a:t>And enable solicitation of end-user feedback among others.</a:t>
            </a:r>
          </a:p>
        </p:txBody>
      </p:sp>
    </p:spTree>
    <p:extLst>
      <p:ext uri="{BB962C8B-B14F-4D97-AF65-F5344CB8AC3E}">
        <p14:creationId xmlns:p14="http://schemas.microsoft.com/office/powerpoint/2010/main" val="148154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70B4-37FF-4EB3-AEEC-578DA451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Areas of collaborations in the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752F-E390-4906-BAE1-DA85D449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Collaboration areas mentioned included:</a:t>
            </a:r>
          </a:p>
          <a:p>
            <a:r>
              <a:rPr lang="en-ZW" dirty="0"/>
              <a:t>using mobile-video tools,</a:t>
            </a:r>
          </a:p>
          <a:p>
            <a:r>
              <a:rPr lang="en-ZW" dirty="0"/>
              <a:t>video conferencing,</a:t>
            </a:r>
          </a:p>
          <a:p>
            <a:r>
              <a:rPr lang="en-ZW" dirty="0"/>
              <a:t>multi-author editing,</a:t>
            </a:r>
          </a:p>
          <a:p>
            <a:r>
              <a:rPr lang="en-ZW" dirty="0"/>
              <a:t>continuous communication</a:t>
            </a:r>
          </a:p>
          <a:p>
            <a:r>
              <a:rPr lang="en-ZW" dirty="0"/>
              <a:t>and project management among others</a:t>
            </a:r>
          </a:p>
        </p:txBody>
      </p:sp>
    </p:spTree>
    <p:extLst>
      <p:ext uri="{BB962C8B-B14F-4D97-AF65-F5344CB8AC3E}">
        <p14:creationId xmlns:p14="http://schemas.microsoft.com/office/powerpoint/2010/main" val="3760376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2532</TotalTime>
  <Words>627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Trebuchet MS</vt:lpstr>
      <vt:lpstr>Wingdings</vt:lpstr>
      <vt:lpstr>Wingdings 2</vt:lpstr>
      <vt:lpstr>Opulent</vt:lpstr>
      <vt:lpstr>Nurturing the culture of collaborative ecosystems using real-time communication: sharing experiences from three institutions</vt:lpstr>
      <vt:lpstr>OBJECTIVE is  to reach the greener paddock across the river through Nurturing A culture of collaborative ecosystems using real-time communication</vt:lpstr>
      <vt:lpstr>Collaborative ecosystem </vt:lpstr>
      <vt:lpstr>Network of Digital Twins = Connectivity + Communication + Collaboration</vt:lpstr>
      <vt:lpstr>Why collaboration?</vt:lpstr>
      <vt:lpstr>Purpose of study: spotting &amp; supporting Collaborative ecosystems</vt:lpstr>
      <vt:lpstr>METHODOLOGY </vt:lpstr>
      <vt:lpstr>Results: digital collaboration nurtures the culture of collaborative ecosystems</vt:lpstr>
      <vt:lpstr>Areas of collaborations in the Universities</vt:lpstr>
      <vt:lpstr>collaboration technologies used</vt:lpstr>
      <vt:lpstr>Platform for collaboration </vt:lpstr>
      <vt:lpstr>Research conclusion </vt:lpstr>
      <vt:lpstr>CONCLUSIONs Reached </vt:lpstr>
      <vt:lpstr>recommendations</vt:lpstr>
      <vt:lpstr>think not outside the box but without the box altogether</vt:lpstr>
      <vt:lpstr>   Einsteinian logic: you can’t solve problems at the same level of thinking which applied when you created them in the first place</vt:lpstr>
      <vt:lpstr>In Zimbabwe, all researchers, are welcome I thank you</vt:lpstr>
    </vt:vector>
  </TitlesOfParts>
  <Company>Curtin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QUALITY OF METHOD IN QUANTITATIVE EDUCATIONAL RESEARCH</dc:title>
  <dc:creator>Curtin University</dc:creator>
  <cp:lastModifiedBy>prof Chiome</cp:lastModifiedBy>
  <cp:revision>357</cp:revision>
  <dcterms:created xsi:type="dcterms:W3CDTF">2005-06-11T01:59:34Z</dcterms:created>
  <dcterms:modified xsi:type="dcterms:W3CDTF">2019-10-02T13:30:55Z</dcterms:modified>
</cp:coreProperties>
</file>