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70" r:id="rId3"/>
    <p:sldId id="271" r:id="rId4"/>
    <p:sldId id="282" r:id="rId5"/>
    <p:sldId id="283" r:id="rId6"/>
    <p:sldId id="285" r:id="rId7"/>
    <p:sldId id="289" r:id="rId8"/>
    <p:sldId id="290" r:id="rId9"/>
    <p:sldId id="288" r:id="rId10"/>
    <p:sldId id="292" r:id="rId11"/>
    <p:sldId id="293" r:id="rId12"/>
    <p:sldId id="295" r:id="rId13"/>
    <p:sldId id="296" r:id="rId14"/>
    <p:sldId id="294" r:id="rId15"/>
    <p:sldId id="302" r:id="rId16"/>
    <p:sldId id="300" r:id="rId17"/>
    <p:sldId id="310" r:id="rId18"/>
    <p:sldId id="311" r:id="rId19"/>
    <p:sldId id="312" r:id="rId20"/>
    <p:sldId id="313" r:id="rId21"/>
    <p:sldId id="297" r:id="rId22"/>
    <p:sldId id="304" r:id="rId23"/>
    <p:sldId id="299"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DA9"/>
    <a:srgbClr val="D7FFDC"/>
    <a:srgbClr val="D5FED6"/>
    <a:srgbClr val="008152"/>
    <a:srgbClr val="E2F6F6"/>
    <a:srgbClr val="D4E5E5"/>
    <a:srgbClr val="008F57"/>
    <a:srgbClr val="E9E9E9"/>
    <a:srgbClr val="FCFCF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1"/>
    <p:restoredTop sz="94643"/>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moisesmucelo\Desktop\Ubuntinet%20Connect%202019%20-%20Madagascar\Paper%20Ubuntunet%20Connect%202019\Questionario%20-%20Necessidades%20de%20Formacao%20para%20Focal%20Points%20da%20MoRENet\Respostas%20(Ajustada)-%20Questionario%20Academia%20MoREN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moisesmucelo\Documents\Projecto%20MoRENet\Academia%20MoRENet\Cursos%202019\Mapa%20de%20cursos%20realizados%202019%20-%20MoRENet%20Academy.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oleObject" Target="file:////Users\moisesmucelo\Desktop\Ubuntinet%20Connect%202019%20-%20Madagascar\Paper%20Ubuntunet%20Connect%202019\Questionario%20-%20Necessidades%20de%20Formacao%20para%20Focal%20Points%20da%20MoRENet\Respostas%20(Ajustada)-%20Questionario%20Academia%20MoREN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moisesmucelo\Desktop\Ubuntinet%20Connect%202019%20-%20Madagascar\Paper%20Ubuntunet%20Connect%202019\Questionario%20-%20Necessidades%20de%20Formacao%20para%20Focal%20Points%20da%20MoRENet\Respostas%20(Ajustada)-%20Questionario%20Academia%20MoREN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moisesmucelo\Desktop\Ubuntinet%20Connect%202019%20-%20Madagascar\Paper%20Ubuntunet%20Connect%202019\Questionario%20-%20Necessidades%20de%20Formacao%20para%20Focal%20Points%20da%20MoRENet\Respostas%20(Ajustada)-%20Questionario%20Academia%20MoREN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Users\moisesmucelo\Documents\Projecto%20MoRENet\Academia%20MoRENet\Mapa%20de%20cursos%20realizados%202018%20-%20MoREN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moisesmucelo\Documents\Projecto%20MoRENet\Academia%20MoRENet\Mapa%20de%20cursos%20realizados%202018%20-%20MoRENe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sers\moisesmucelo\Documents\Projecto%20MoRENet\Academia%20MoRENet\Mapa%20de%20cursos%20realizados%202018%20-%20MoRENet.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moisesmucelo\Documents\Projecto%20MoRENet\Academia%20MoRENet\Cursos%202019\Mapa%20de%20cursos%20realizados%202019%20-%20MoRENet%20Academy.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moisesmucelo\Documents\Projecto%20MoRENet\Academia%20MoRENet\Cursos%202019\Mapa%20de%20cursos%20realizados%202019%20-%20MoRENet%20Academ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baseline="0">
                <a:solidFill>
                  <a:schemeClr val="dk1">
                    <a:lumMod val="75000"/>
                    <a:lumOff val="25000"/>
                  </a:schemeClr>
                </a:solidFill>
                <a:latin typeface="Avenir Light" panose="020B0402020203020204" pitchFamily="34" charset="77"/>
                <a:ea typeface="+mn-ea"/>
                <a:cs typeface="+mn-cs"/>
              </a:defRPr>
            </a:pPr>
            <a:r>
              <a:rPr lang="en-US" sz="1400" b="1" u="sng"/>
              <a:t>Institutions Type</a:t>
            </a:r>
          </a:p>
        </c:rich>
      </c:tx>
      <c:overlay val="0"/>
      <c:spPr>
        <a:noFill/>
        <a:ln>
          <a:noFill/>
        </a:ln>
        <a:effectLst/>
      </c:spPr>
      <c:txPr>
        <a:bodyPr rot="0" spcFirstLastPara="1" vertOverflow="ellipsis" vert="horz" wrap="square" anchor="ctr" anchorCtr="1"/>
        <a:lstStyle/>
        <a:p>
          <a:pPr>
            <a:defRPr sz="1400" b="1" i="0" u="sng" strike="noStrike" kern="1200" baseline="0">
              <a:solidFill>
                <a:schemeClr val="dk1">
                  <a:lumMod val="75000"/>
                  <a:lumOff val="25000"/>
                </a:schemeClr>
              </a:solidFill>
              <a:latin typeface="Avenir Light" panose="020B0402020203020204" pitchFamily="34" charset="77"/>
              <a:ea typeface="+mn-ea"/>
              <a:cs typeface="+mn-cs"/>
            </a:defRPr>
          </a:pPr>
          <a:endParaRPr lang="en-US"/>
        </a:p>
      </c:txPr>
    </c:title>
    <c:autoTitleDeleted val="0"/>
    <c:plotArea>
      <c:layout/>
      <c:barChart>
        <c:barDir val="col"/>
        <c:grouping val="clustered"/>
        <c:varyColors val="0"/>
        <c:ser>
          <c:idx val="0"/>
          <c:order val="0"/>
          <c:tx>
            <c:strRef>
              <c:f>'Pivot Results'!$H$8</c:f>
              <c:strCache>
                <c:ptCount val="1"/>
                <c:pt idx="0">
                  <c:v>Count</c:v>
                </c:pt>
              </c:strCache>
            </c:strRef>
          </c:tx>
          <c:spPr>
            <a:solidFill>
              <a:srgbClr val="008152"/>
            </a:solidFill>
            <a:ln w="9525" cap="flat" cmpd="sng" algn="ctr">
              <a:solidFill>
                <a:schemeClr val="lt1">
                  <a:alpha val="50000"/>
                </a:schemeClr>
              </a:solidFill>
              <a:round/>
            </a:ln>
            <a:effectLst/>
          </c:spPr>
          <c:invertIfNegative val="0"/>
          <c:dLbls>
            <c:dLbl>
              <c:idx val="3"/>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Avenir Light" panose="020B0402020203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6B8-B24C-9E5A-884FEDB8E61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venir Light" panose="020B0402020203020204"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'Pivot Results'!$G$9:$G$12</c:f>
              <c:strCache>
                <c:ptCount val="4"/>
                <c:pt idx="0">
                  <c:v>High Education</c:v>
                </c:pt>
                <c:pt idx="1">
                  <c:v>Research</c:v>
                </c:pt>
                <c:pt idx="2">
                  <c:v>TVET</c:v>
                </c:pt>
                <c:pt idx="3">
                  <c:v> Total</c:v>
                </c:pt>
              </c:strCache>
            </c:strRef>
          </c:cat>
          <c:val>
            <c:numRef>
              <c:f>'Pivot Results'!$H$9:$H$12</c:f>
              <c:numCache>
                <c:formatCode>General</c:formatCode>
                <c:ptCount val="4"/>
                <c:pt idx="0">
                  <c:v>47</c:v>
                </c:pt>
                <c:pt idx="1">
                  <c:v>15</c:v>
                </c:pt>
                <c:pt idx="2">
                  <c:v>23</c:v>
                </c:pt>
                <c:pt idx="3">
                  <c:v>85</c:v>
                </c:pt>
              </c:numCache>
            </c:numRef>
          </c:val>
          <c:extLst>
            <c:ext xmlns:c16="http://schemas.microsoft.com/office/drawing/2014/chart" uri="{C3380CC4-5D6E-409C-BE32-E72D297353CC}">
              <c16:uniqueId val="{00000000-99E1-D94C-8D9A-1C1748955A88}"/>
            </c:ext>
          </c:extLst>
        </c:ser>
        <c:dLbls>
          <c:dLblPos val="outEnd"/>
          <c:showLegendKey val="0"/>
          <c:showVal val="1"/>
          <c:showCatName val="0"/>
          <c:showSerName val="0"/>
          <c:showPercent val="0"/>
          <c:showBubbleSize val="0"/>
        </c:dLbls>
        <c:gapWidth val="5"/>
        <c:axId val="930905375"/>
        <c:axId val="923938655"/>
      </c:barChart>
      <c:catAx>
        <c:axId val="93090537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none" baseline="0">
                <a:solidFill>
                  <a:schemeClr val="dk1">
                    <a:lumMod val="75000"/>
                    <a:lumOff val="25000"/>
                  </a:schemeClr>
                </a:solidFill>
                <a:latin typeface="Avenir Light" panose="020B0402020203020204" pitchFamily="34" charset="77"/>
                <a:ea typeface="+mn-ea"/>
                <a:cs typeface="+mn-cs"/>
              </a:defRPr>
            </a:pPr>
            <a:endParaRPr lang="en-US"/>
          </a:p>
        </c:txPr>
        <c:crossAx val="923938655"/>
        <c:crosses val="autoZero"/>
        <c:auto val="1"/>
        <c:lblAlgn val="ctr"/>
        <c:lblOffset val="100"/>
        <c:noMultiLvlLbl val="0"/>
      </c:catAx>
      <c:valAx>
        <c:axId val="923938655"/>
        <c:scaling>
          <c:orientation val="minMax"/>
          <c:max val="90"/>
        </c:scaling>
        <c:delete val="1"/>
        <c:axPos val="l"/>
        <c:numFmt formatCode="General" sourceLinked="1"/>
        <c:majorTickMark val="out"/>
        <c:minorTickMark val="none"/>
        <c:tickLblPos val="nextTo"/>
        <c:crossAx val="930905375"/>
        <c:crosses val="autoZero"/>
        <c:crossBetween val="between"/>
        <c:majorUnit val="30"/>
      </c:valAx>
      <c:spPr>
        <a:noFill/>
        <a:ln>
          <a:noFill/>
        </a:ln>
        <a:effectLst/>
      </c:spPr>
    </c:plotArea>
    <c:plotVisOnly val="1"/>
    <c:dispBlanksAs val="gap"/>
    <c:showDLblsOverMax val="0"/>
  </c:chart>
  <c:spPr>
    <a:solidFill>
      <a:schemeClr val="bg1">
        <a:lumMod val="95000"/>
      </a:schemeClr>
    </a:solidFill>
    <a:ln w="9525" cap="flat" cmpd="sng" algn="ctr">
      <a:solidFill>
        <a:schemeClr val="dk1">
          <a:lumMod val="25000"/>
          <a:lumOff val="75000"/>
        </a:schemeClr>
      </a:solidFill>
      <a:round/>
    </a:ln>
    <a:effectLst/>
  </c:spPr>
  <c:txPr>
    <a:bodyPr/>
    <a:lstStyle/>
    <a:p>
      <a:pPr>
        <a:defRPr sz="1050" b="0" i="0">
          <a:latin typeface="Avenir Light" panose="020B0402020203020204" pitchFamily="34"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Avenir Book" panose="02000503020000020003" pitchFamily="2" charset="0"/>
                <a:ea typeface="+mn-ea"/>
                <a:cs typeface="+mn-cs"/>
              </a:defRPr>
            </a:pPr>
            <a:r>
              <a:rPr lang="en-US" sz="1200"/>
              <a:t>Regime</a:t>
            </a:r>
            <a:r>
              <a:rPr lang="en-US" sz="1200" baseline="0"/>
              <a:t> vs Nr Courses vs Nr Trained</a:t>
            </a:r>
            <a:endParaRPr lang="en-US" sz="1200"/>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Avenir Book" panose="02000503020000020003" pitchFamily="2" charset="0"/>
              <a:ea typeface="+mn-ea"/>
              <a:cs typeface="+mn-cs"/>
            </a:defRPr>
          </a:pPr>
          <a:endParaRPr lang="en-US"/>
        </a:p>
      </c:txPr>
    </c:title>
    <c:autoTitleDeleted val="0"/>
    <c:plotArea>
      <c:layout/>
      <c:barChart>
        <c:barDir val="col"/>
        <c:grouping val="percentStacked"/>
        <c:varyColors val="0"/>
        <c:ser>
          <c:idx val="0"/>
          <c:order val="0"/>
          <c:tx>
            <c:strRef>
              <c:f>'2018 &amp; 2019'!$H$43</c:f>
              <c:strCache>
                <c:ptCount val="1"/>
                <c:pt idx="0">
                  <c:v>Online &amp; MOOC</c:v>
                </c:pt>
              </c:strCache>
            </c:strRef>
          </c:tx>
          <c:spPr>
            <a:solidFill>
              <a:srgbClr val="00815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venir Book" panose="02000503020000020003" pitchFamily="2" charset="0"/>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'2018 &amp; 2019'!$I$42:$J$42</c:f>
              <c:strCache>
                <c:ptCount val="2"/>
                <c:pt idx="0">
                  <c:v>Regime</c:v>
                </c:pt>
                <c:pt idx="1">
                  <c:v>Participants</c:v>
                </c:pt>
              </c:strCache>
            </c:strRef>
          </c:cat>
          <c:val>
            <c:numRef>
              <c:f>'2018 &amp; 2019'!$I$43:$J$43</c:f>
              <c:numCache>
                <c:formatCode>General</c:formatCode>
                <c:ptCount val="2"/>
                <c:pt idx="0">
                  <c:v>3</c:v>
                </c:pt>
                <c:pt idx="1">
                  <c:v>780</c:v>
                </c:pt>
              </c:numCache>
            </c:numRef>
          </c:val>
          <c:extLst>
            <c:ext xmlns:c16="http://schemas.microsoft.com/office/drawing/2014/chart" uri="{C3380CC4-5D6E-409C-BE32-E72D297353CC}">
              <c16:uniqueId val="{00000000-3D31-9B4E-A677-0FECBE2E40B3}"/>
            </c:ext>
          </c:extLst>
        </c:ser>
        <c:ser>
          <c:idx val="1"/>
          <c:order val="1"/>
          <c:tx>
            <c:strRef>
              <c:f>'2018 &amp; 2019'!$H$44</c:f>
              <c:strCache>
                <c:ptCount val="1"/>
                <c:pt idx="0">
                  <c:v>Classroom</c:v>
                </c:pt>
              </c:strCache>
            </c:strRef>
          </c:tx>
          <c:spPr>
            <a:solidFill>
              <a:srgbClr val="A8D379"/>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venir Book" panose="02000503020000020003" pitchFamily="2" charset="0"/>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'2018 &amp; 2019'!$I$42:$J$42</c:f>
              <c:strCache>
                <c:ptCount val="2"/>
                <c:pt idx="0">
                  <c:v>Regime</c:v>
                </c:pt>
                <c:pt idx="1">
                  <c:v>Participants</c:v>
                </c:pt>
              </c:strCache>
            </c:strRef>
          </c:cat>
          <c:val>
            <c:numRef>
              <c:f>'2018 &amp; 2019'!$I$44:$J$44</c:f>
              <c:numCache>
                <c:formatCode>General</c:formatCode>
                <c:ptCount val="2"/>
                <c:pt idx="0">
                  <c:v>16</c:v>
                </c:pt>
                <c:pt idx="1">
                  <c:v>437</c:v>
                </c:pt>
              </c:numCache>
            </c:numRef>
          </c:val>
          <c:extLst>
            <c:ext xmlns:c16="http://schemas.microsoft.com/office/drawing/2014/chart" uri="{C3380CC4-5D6E-409C-BE32-E72D297353CC}">
              <c16:uniqueId val="{00000001-3D31-9B4E-A677-0FECBE2E40B3}"/>
            </c:ext>
          </c:extLst>
        </c:ser>
        <c:dLbls>
          <c:dLblPos val="inEnd"/>
          <c:showLegendKey val="0"/>
          <c:showVal val="1"/>
          <c:showCatName val="0"/>
          <c:showSerName val="0"/>
          <c:showPercent val="0"/>
          <c:showBubbleSize val="0"/>
        </c:dLbls>
        <c:gapWidth val="30"/>
        <c:overlap val="100"/>
        <c:serLines>
          <c:spPr>
            <a:ln w="9525">
              <a:solidFill>
                <a:schemeClr val="tx1">
                  <a:lumMod val="50000"/>
                  <a:lumOff val="50000"/>
                </a:schemeClr>
              </a:solidFill>
              <a:round/>
              <a:headEnd type="oval"/>
              <a:tailEnd type="oval"/>
            </a:ln>
            <a:effectLst/>
          </c:spPr>
        </c:serLines>
        <c:axId val="451748672"/>
        <c:axId val="449162912"/>
      </c:barChart>
      <c:catAx>
        <c:axId val="4517486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Avenir Book" panose="02000503020000020003" pitchFamily="2" charset="0"/>
                <a:ea typeface="+mn-ea"/>
                <a:cs typeface="+mn-cs"/>
              </a:defRPr>
            </a:pPr>
            <a:endParaRPr lang="en-US"/>
          </a:p>
        </c:txPr>
        <c:crossAx val="449162912"/>
        <c:crosses val="autoZero"/>
        <c:auto val="1"/>
        <c:lblAlgn val="ctr"/>
        <c:lblOffset val="100"/>
        <c:noMultiLvlLbl val="0"/>
      </c:catAx>
      <c:valAx>
        <c:axId val="4491629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crossAx val="451748672"/>
        <c:crosses val="autoZero"/>
        <c:crossBetween val="between"/>
        <c:majorUnit val="0.2"/>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000" b="0" i="0" u="none" strike="noStrike" kern="1200" baseline="0">
                <a:solidFill>
                  <a:schemeClr val="dk1">
                    <a:lumMod val="75000"/>
                    <a:lumOff val="25000"/>
                  </a:schemeClr>
                </a:solidFill>
                <a:latin typeface="Avenir Book" panose="02000503020000020003" pitchFamily="2" charset="0"/>
                <a:ea typeface="+mn-ea"/>
                <a:cs typeface="+mn-cs"/>
              </a:defRPr>
            </a:pPr>
            <a:endParaRPr lang="en-US"/>
          </a:p>
        </c:txPr>
      </c:dTable>
      <c:spPr>
        <a:noFill/>
        <a:ln>
          <a:solidFill>
            <a:schemeClr val="bg1">
              <a:lumMod val="75000"/>
            </a:schemeClr>
          </a:solid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Avenir Book" panose="02000503020000020003"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baseline="0">
                <a:solidFill>
                  <a:schemeClr val="dk1">
                    <a:lumMod val="75000"/>
                    <a:lumOff val="25000"/>
                  </a:schemeClr>
                </a:solidFill>
                <a:latin typeface="Avenir Light" panose="020B0402020203020204" pitchFamily="34" charset="77"/>
                <a:ea typeface="+mn-ea"/>
                <a:cs typeface="+mn-cs"/>
              </a:defRPr>
            </a:pPr>
            <a:r>
              <a:rPr lang="en-US" sz="1400" b="1" u="sng" dirty="0"/>
              <a:t>Academic</a:t>
            </a:r>
            <a:r>
              <a:rPr lang="en-US" sz="1400" b="1" u="sng" baseline="0" dirty="0"/>
              <a:t> Level </a:t>
            </a:r>
            <a:endParaRPr lang="en-US" sz="1400" b="1" u="sng" dirty="0"/>
          </a:p>
        </c:rich>
      </c:tx>
      <c:overlay val="0"/>
      <c:spPr>
        <a:noFill/>
        <a:ln>
          <a:noFill/>
        </a:ln>
        <a:effectLst/>
      </c:spPr>
      <c:txPr>
        <a:bodyPr rot="0" spcFirstLastPara="1" vertOverflow="ellipsis" vert="horz" wrap="square" anchor="ctr" anchorCtr="1"/>
        <a:lstStyle/>
        <a:p>
          <a:pPr>
            <a:defRPr sz="1400" b="1" i="0" u="sng" strike="noStrike" kern="1200" baseline="0">
              <a:solidFill>
                <a:schemeClr val="dk1">
                  <a:lumMod val="75000"/>
                  <a:lumOff val="25000"/>
                </a:schemeClr>
              </a:solidFill>
              <a:latin typeface="Avenir Light" panose="020B0402020203020204" pitchFamily="34" charset="77"/>
              <a:ea typeface="+mn-ea"/>
              <a:cs typeface="+mn-cs"/>
            </a:defRPr>
          </a:pPr>
          <a:endParaRPr lang="en-US"/>
        </a:p>
      </c:txPr>
    </c:title>
    <c:autoTitleDeleted val="0"/>
    <c:plotArea>
      <c:layout/>
      <c:barChart>
        <c:barDir val="col"/>
        <c:grouping val="clustered"/>
        <c:varyColors val="0"/>
        <c:ser>
          <c:idx val="0"/>
          <c:order val="0"/>
          <c:tx>
            <c:strRef>
              <c:f>'Pivot Results'!$H$25</c:f>
              <c:strCache>
                <c:ptCount val="1"/>
                <c:pt idx="0">
                  <c:v>Count</c:v>
                </c:pt>
              </c:strCache>
            </c:strRef>
          </c:tx>
          <c:spPr>
            <a:solidFill>
              <a:srgbClr val="00815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venir Light" panose="020B0402020203020204"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'Pivot Results'!$G$26:$G$31</c:f>
              <c:strCache>
                <c:ptCount val="6"/>
                <c:pt idx="0">
                  <c:v>PhD</c:v>
                </c:pt>
                <c:pt idx="1">
                  <c:v>Master</c:v>
                </c:pt>
                <c:pt idx="2">
                  <c:v>Bachelor</c:v>
                </c:pt>
                <c:pt idx="3">
                  <c:v>Bachelor Associate</c:v>
                </c:pt>
                <c:pt idx="4">
                  <c:v>Secondary (geral)</c:v>
                </c:pt>
                <c:pt idx="5">
                  <c:v>Secondary (TVET)</c:v>
                </c:pt>
              </c:strCache>
            </c:strRef>
          </c:cat>
          <c:val>
            <c:numRef>
              <c:f>'Pivot Results'!$H$26:$H$31</c:f>
              <c:numCache>
                <c:formatCode>General</c:formatCode>
                <c:ptCount val="6"/>
                <c:pt idx="0">
                  <c:v>2</c:v>
                </c:pt>
                <c:pt idx="1">
                  <c:v>7</c:v>
                </c:pt>
                <c:pt idx="2">
                  <c:v>61</c:v>
                </c:pt>
                <c:pt idx="3">
                  <c:v>4</c:v>
                </c:pt>
                <c:pt idx="4">
                  <c:v>3</c:v>
                </c:pt>
                <c:pt idx="5">
                  <c:v>8</c:v>
                </c:pt>
              </c:numCache>
            </c:numRef>
          </c:val>
          <c:extLst>
            <c:ext xmlns:c16="http://schemas.microsoft.com/office/drawing/2014/chart" uri="{C3380CC4-5D6E-409C-BE32-E72D297353CC}">
              <c16:uniqueId val="{00000000-8C9F-A44C-AE27-15F4552DE758}"/>
            </c:ext>
          </c:extLst>
        </c:ser>
        <c:dLbls>
          <c:dLblPos val="inEnd"/>
          <c:showLegendKey val="0"/>
          <c:showVal val="1"/>
          <c:showCatName val="0"/>
          <c:showSerName val="0"/>
          <c:showPercent val="0"/>
          <c:showBubbleSize val="0"/>
        </c:dLbls>
        <c:gapWidth val="5"/>
        <c:axId val="1372835952"/>
        <c:axId val="1372837632"/>
      </c:barChart>
      <c:catAx>
        <c:axId val="13728359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none" baseline="0">
                <a:solidFill>
                  <a:schemeClr val="dk1">
                    <a:lumMod val="75000"/>
                    <a:lumOff val="25000"/>
                  </a:schemeClr>
                </a:solidFill>
                <a:latin typeface="Avenir Light" panose="020B0402020203020204" pitchFamily="34" charset="77"/>
                <a:ea typeface="+mn-ea"/>
                <a:cs typeface="+mn-cs"/>
              </a:defRPr>
            </a:pPr>
            <a:endParaRPr lang="en-US"/>
          </a:p>
        </c:txPr>
        <c:crossAx val="1372837632"/>
        <c:crosses val="autoZero"/>
        <c:auto val="1"/>
        <c:lblAlgn val="ctr"/>
        <c:lblOffset val="100"/>
        <c:noMultiLvlLbl val="0"/>
      </c:catAx>
      <c:valAx>
        <c:axId val="1372837632"/>
        <c:scaling>
          <c:orientation val="minMax"/>
        </c:scaling>
        <c:delete val="1"/>
        <c:axPos val="l"/>
        <c:numFmt formatCode="General" sourceLinked="1"/>
        <c:majorTickMark val="out"/>
        <c:minorTickMark val="none"/>
        <c:tickLblPos val="nextTo"/>
        <c:crossAx val="137283595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0" i="0">
          <a:latin typeface="Avenir Light" panose="020B0402020203020204" pitchFamily="34"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venir Book" panose="02000503020000020003" pitchFamily="2" charset="0"/>
                <a:ea typeface="+mn-ea"/>
                <a:cs typeface="+mn-cs"/>
              </a:defRPr>
            </a:pPr>
            <a:r>
              <a:rPr lang="en-US" sz="1400"/>
              <a:t>Academic level in ICT?</a:t>
            </a:r>
          </a:p>
        </c:rich>
      </c:tx>
      <c:layout>
        <c:manualLayout>
          <c:xMode val="edge"/>
          <c:yMode val="edge"/>
          <c:x val="0.17350002980608062"/>
          <c:y val="3.486333770080407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venir Book" panose="02000503020000020003" pitchFamily="2" charset="0"/>
              <a:ea typeface="+mn-ea"/>
              <a:cs typeface="+mn-cs"/>
            </a:defRPr>
          </a:pPr>
          <a:endParaRPr lang="en-US"/>
        </a:p>
      </c:txPr>
    </c:title>
    <c:autoTitleDeleted val="0"/>
    <c:plotArea>
      <c:layout/>
      <c:doughnutChart>
        <c:varyColors val="1"/>
        <c:ser>
          <c:idx val="0"/>
          <c:order val="0"/>
          <c:tx>
            <c:strRef>
              <c:f>'Pivot Results'!$H$34</c:f>
              <c:strCache>
                <c:ptCount val="1"/>
                <c:pt idx="0">
                  <c:v>Count</c:v>
                </c:pt>
              </c:strCache>
            </c:strRef>
          </c:tx>
          <c:explosion val="5"/>
          <c:dPt>
            <c:idx val="0"/>
            <c:bubble3D val="0"/>
            <c:spPr>
              <a:solidFill>
                <a:srgbClr val="00815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439-CD4D-866F-A4A60B3E6B62}"/>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439-CD4D-866F-A4A60B3E6B62}"/>
              </c:ext>
            </c:extLst>
          </c:dPt>
          <c:dLbls>
            <c:dLbl>
              <c:idx val="0"/>
              <c:layout>
                <c:manualLayout>
                  <c:x val="0"/>
                  <c:y val="0"/>
                </c:manualLayout>
              </c:layout>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venir Book" panose="02000503020000020003" pitchFamily="2"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439-CD4D-866F-A4A60B3E6B62}"/>
                </c:ext>
              </c:extLst>
            </c:dLbl>
            <c:dLbl>
              <c:idx val="1"/>
              <c:layout>
                <c:manualLayout>
                  <c:x val="-1.9055514189418563E-2"/>
                  <c:y val="-8.8498905261573495E-3"/>
                </c:manualLayout>
              </c:layout>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venir Book" panose="02000503020000020003" pitchFamily="2"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439-CD4D-866F-A4A60B3E6B62}"/>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venir Book" panose="02000503020000020003" pitchFamily="2" charset="0"/>
                    <a:ea typeface="+mn-ea"/>
                    <a:cs typeface="+mn-cs"/>
                  </a:defRPr>
                </a:pPr>
                <a:endParaRPr lang="en-US"/>
              </a:p>
            </c:txPr>
            <c:showLegendKey val="0"/>
            <c:showVal val="0"/>
            <c:showCatName val="1"/>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'Pivot Results'!$G$35:$G$36</c:f>
              <c:strCache>
                <c:ptCount val="2"/>
                <c:pt idx="0">
                  <c:v>Yes</c:v>
                </c:pt>
                <c:pt idx="1">
                  <c:v>No</c:v>
                </c:pt>
              </c:strCache>
            </c:strRef>
          </c:cat>
          <c:val>
            <c:numRef>
              <c:f>'Pivot Results'!$H$35:$H$36</c:f>
              <c:numCache>
                <c:formatCode>General</c:formatCode>
                <c:ptCount val="2"/>
                <c:pt idx="0">
                  <c:v>73</c:v>
                </c:pt>
                <c:pt idx="1">
                  <c:v>12</c:v>
                </c:pt>
              </c:numCache>
            </c:numRef>
          </c:val>
          <c:extLst>
            <c:ext xmlns:c16="http://schemas.microsoft.com/office/drawing/2014/chart" uri="{C3380CC4-5D6E-409C-BE32-E72D297353CC}">
              <c16:uniqueId val="{00000004-F439-CD4D-866F-A4A60B3E6B62}"/>
            </c:ext>
          </c:extLst>
        </c:ser>
        <c:dLbls>
          <c:showLegendKey val="0"/>
          <c:showVal val="0"/>
          <c:showCatName val="0"/>
          <c:showSerName val="0"/>
          <c:showPercent val="1"/>
          <c:showBubbleSize val="0"/>
          <c:showLeaderLines val="1"/>
        </c:dLbls>
        <c:firstSliceAng val="115"/>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Avenir Book" panose="02000503020000020003"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Avenir Book" panose="02000503020000020003" pitchFamily="2" charset="0"/>
                <a:ea typeface="+mn-ea"/>
                <a:cs typeface="+mn-cs"/>
              </a:defRPr>
            </a:pPr>
            <a:r>
              <a:rPr lang="en-US" sz="1200"/>
              <a:t>Knowledge Level</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Avenir Book" panose="02000503020000020003" pitchFamily="2" charset="0"/>
              <a:ea typeface="+mn-ea"/>
              <a:cs typeface="+mn-cs"/>
            </a:defRPr>
          </a:pPr>
          <a:endParaRPr lang="en-US"/>
        </a:p>
      </c:txPr>
    </c:title>
    <c:autoTitleDeleted val="0"/>
    <c:plotArea>
      <c:layout/>
      <c:barChart>
        <c:barDir val="col"/>
        <c:grouping val="stacked"/>
        <c:varyColors val="0"/>
        <c:ser>
          <c:idx val="0"/>
          <c:order val="0"/>
          <c:tx>
            <c:strRef>
              <c:f>'Pivot Results'!$F$103</c:f>
              <c:strCache>
                <c:ptCount val="1"/>
                <c:pt idx="0">
                  <c:v>Advanced</c:v>
                </c:pt>
              </c:strCache>
            </c:strRef>
          </c:tx>
          <c:spPr>
            <a:solidFill>
              <a:srgbClr val="00815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Avenir Book" panose="02000503020000020003"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'Pivot Results'!$G$102:$J$102</c:f>
              <c:strCache>
                <c:ptCount val="4"/>
                <c:pt idx="0">
                  <c:v>General ICTs</c:v>
                </c:pt>
                <c:pt idx="1">
                  <c:v>Networking/Config</c:v>
                </c:pt>
                <c:pt idx="2">
                  <c:v>Server/virtualization</c:v>
                </c:pt>
                <c:pt idx="3">
                  <c:v>Linux/Unix</c:v>
                </c:pt>
              </c:strCache>
            </c:strRef>
          </c:cat>
          <c:val>
            <c:numRef>
              <c:f>'Pivot Results'!$G$103:$J$103</c:f>
              <c:numCache>
                <c:formatCode>0%</c:formatCode>
                <c:ptCount val="4"/>
                <c:pt idx="0">
                  <c:v>0.52941176470588236</c:v>
                </c:pt>
                <c:pt idx="1">
                  <c:v>0.3411764705882353</c:v>
                </c:pt>
                <c:pt idx="2">
                  <c:v>0.12941176470588237</c:v>
                </c:pt>
                <c:pt idx="3">
                  <c:v>7.0588235294117646E-2</c:v>
                </c:pt>
              </c:numCache>
            </c:numRef>
          </c:val>
          <c:extLst>
            <c:ext xmlns:c16="http://schemas.microsoft.com/office/drawing/2014/chart" uri="{C3380CC4-5D6E-409C-BE32-E72D297353CC}">
              <c16:uniqueId val="{00000000-CF55-4B4C-909E-965762B22DF3}"/>
            </c:ext>
          </c:extLst>
        </c:ser>
        <c:ser>
          <c:idx val="1"/>
          <c:order val="1"/>
          <c:tx>
            <c:strRef>
              <c:f>'Pivot Results'!$F$104</c:f>
              <c:strCache>
                <c:ptCount val="1"/>
                <c:pt idx="0">
                  <c:v>Medium</c:v>
                </c:pt>
              </c:strCache>
            </c:strRef>
          </c:tx>
          <c:spPr>
            <a:solidFill>
              <a:schemeClr val="accent6">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venir Book" panose="02000503020000020003"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'Pivot Results'!$G$102:$J$102</c:f>
              <c:strCache>
                <c:ptCount val="4"/>
                <c:pt idx="0">
                  <c:v>General ICTs</c:v>
                </c:pt>
                <c:pt idx="1">
                  <c:v>Networking/Config</c:v>
                </c:pt>
                <c:pt idx="2">
                  <c:v>Server/virtualization</c:v>
                </c:pt>
                <c:pt idx="3">
                  <c:v>Linux/Unix</c:v>
                </c:pt>
              </c:strCache>
            </c:strRef>
          </c:cat>
          <c:val>
            <c:numRef>
              <c:f>'Pivot Results'!$G$104:$J$104</c:f>
              <c:numCache>
                <c:formatCode>0%</c:formatCode>
                <c:ptCount val="4"/>
                <c:pt idx="0">
                  <c:v>0.44705882352941179</c:v>
                </c:pt>
                <c:pt idx="1">
                  <c:v>0.56470588235294117</c:v>
                </c:pt>
                <c:pt idx="2">
                  <c:v>0.47058823529411764</c:v>
                </c:pt>
                <c:pt idx="3">
                  <c:v>0.4823529411764706</c:v>
                </c:pt>
              </c:numCache>
            </c:numRef>
          </c:val>
          <c:extLst>
            <c:ext xmlns:c16="http://schemas.microsoft.com/office/drawing/2014/chart" uri="{C3380CC4-5D6E-409C-BE32-E72D297353CC}">
              <c16:uniqueId val="{00000001-CF55-4B4C-909E-965762B22DF3}"/>
            </c:ext>
          </c:extLst>
        </c:ser>
        <c:ser>
          <c:idx val="2"/>
          <c:order val="2"/>
          <c:tx>
            <c:strRef>
              <c:f>'Pivot Results'!$F$105</c:f>
              <c:strCache>
                <c:ptCount val="1"/>
                <c:pt idx="0">
                  <c:v>Basics</c:v>
                </c:pt>
              </c:strCache>
            </c:strRef>
          </c:tx>
          <c:spPr>
            <a:solidFill>
              <a:schemeClr val="accent6">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Avenir Book" panose="02000503020000020003"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'Pivot Results'!$G$102:$J$102</c:f>
              <c:strCache>
                <c:ptCount val="4"/>
                <c:pt idx="0">
                  <c:v>General ICTs</c:v>
                </c:pt>
                <c:pt idx="1">
                  <c:v>Networking/Config</c:v>
                </c:pt>
                <c:pt idx="2">
                  <c:v>Server/virtualization</c:v>
                </c:pt>
                <c:pt idx="3">
                  <c:v>Linux/Unix</c:v>
                </c:pt>
              </c:strCache>
            </c:strRef>
          </c:cat>
          <c:val>
            <c:numRef>
              <c:f>'Pivot Results'!$G$105:$J$105</c:f>
              <c:numCache>
                <c:formatCode>0%</c:formatCode>
                <c:ptCount val="4"/>
                <c:pt idx="0">
                  <c:v>2.3529411764705882E-2</c:v>
                </c:pt>
                <c:pt idx="1">
                  <c:v>8.2352941176470587E-2</c:v>
                </c:pt>
                <c:pt idx="2">
                  <c:v>0.30588235294117649</c:v>
                </c:pt>
                <c:pt idx="3">
                  <c:v>0.38823529411764707</c:v>
                </c:pt>
              </c:numCache>
            </c:numRef>
          </c:val>
          <c:extLst>
            <c:ext xmlns:c16="http://schemas.microsoft.com/office/drawing/2014/chart" uri="{C3380CC4-5D6E-409C-BE32-E72D297353CC}">
              <c16:uniqueId val="{00000002-CF55-4B4C-909E-965762B22DF3}"/>
            </c:ext>
          </c:extLst>
        </c:ser>
        <c:ser>
          <c:idx val="3"/>
          <c:order val="3"/>
          <c:tx>
            <c:strRef>
              <c:f>'Pivot Results'!$F$106</c:f>
              <c:strCache>
                <c:ptCount val="1"/>
                <c:pt idx="0">
                  <c:v>None</c:v>
                </c:pt>
              </c:strCache>
            </c:strRef>
          </c:tx>
          <c:spPr>
            <a:solidFill>
              <a:schemeClr val="bg1">
                <a:lumMod val="5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lt1"/>
                    </a:solidFill>
                    <a:latin typeface="Avenir Book" panose="02000503020000020003"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'Pivot Results'!$G$102:$J$102</c:f>
              <c:strCache>
                <c:ptCount val="4"/>
                <c:pt idx="0">
                  <c:v>General ICTs</c:v>
                </c:pt>
                <c:pt idx="1">
                  <c:v>Networking/Config</c:v>
                </c:pt>
                <c:pt idx="2">
                  <c:v>Server/virtualization</c:v>
                </c:pt>
                <c:pt idx="3">
                  <c:v>Linux/Unix</c:v>
                </c:pt>
              </c:strCache>
            </c:strRef>
          </c:cat>
          <c:val>
            <c:numRef>
              <c:f>'Pivot Results'!$G$106:$J$106</c:f>
              <c:numCache>
                <c:formatCode>0%</c:formatCode>
                <c:ptCount val="4"/>
                <c:pt idx="1">
                  <c:v>1.1764705882352941E-2</c:v>
                </c:pt>
                <c:pt idx="2">
                  <c:v>9.4117647058823528E-2</c:v>
                </c:pt>
                <c:pt idx="3">
                  <c:v>5.8823529411764705E-2</c:v>
                </c:pt>
              </c:numCache>
            </c:numRef>
          </c:val>
          <c:extLst>
            <c:ext xmlns:c16="http://schemas.microsoft.com/office/drawing/2014/chart" uri="{C3380CC4-5D6E-409C-BE32-E72D297353CC}">
              <c16:uniqueId val="{00000003-CF55-4B4C-909E-965762B22DF3}"/>
            </c:ext>
          </c:extLst>
        </c:ser>
        <c:dLbls>
          <c:dLblPos val="ctr"/>
          <c:showLegendKey val="0"/>
          <c:showVal val="1"/>
          <c:showCatName val="0"/>
          <c:showSerName val="0"/>
          <c:showPercent val="0"/>
          <c:showBubbleSize val="0"/>
        </c:dLbls>
        <c:gapWidth val="30"/>
        <c:overlap val="100"/>
        <c:serLines>
          <c:spPr>
            <a:ln w="9525">
              <a:solidFill>
                <a:schemeClr val="dk1">
                  <a:lumMod val="50000"/>
                  <a:lumOff val="50000"/>
                </a:schemeClr>
              </a:solidFill>
              <a:round/>
            </a:ln>
            <a:effectLst/>
          </c:spPr>
        </c:serLines>
        <c:axId val="967371167"/>
        <c:axId val="966698191"/>
      </c:barChart>
      <c:catAx>
        <c:axId val="9673711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0" i="0" u="none" strike="noStrike" kern="1200" cap="none" baseline="0">
                <a:solidFill>
                  <a:schemeClr val="dk1">
                    <a:lumMod val="75000"/>
                    <a:lumOff val="25000"/>
                  </a:schemeClr>
                </a:solidFill>
                <a:latin typeface="Avenir Book" panose="02000503020000020003" pitchFamily="2" charset="0"/>
                <a:ea typeface="+mn-ea"/>
                <a:cs typeface="+mn-cs"/>
              </a:defRPr>
            </a:pPr>
            <a:endParaRPr lang="en-US"/>
          </a:p>
        </c:txPr>
        <c:crossAx val="966698191"/>
        <c:crosses val="autoZero"/>
        <c:auto val="1"/>
        <c:lblAlgn val="ctr"/>
        <c:lblOffset val="100"/>
        <c:noMultiLvlLbl val="0"/>
      </c:catAx>
      <c:valAx>
        <c:axId val="966698191"/>
        <c:scaling>
          <c:orientation val="minMax"/>
          <c:max val="1"/>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venir Book" panose="02000503020000020003" pitchFamily="2" charset="0"/>
                <a:ea typeface="+mn-ea"/>
                <a:cs typeface="+mn-cs"/>
              </a:defRPr>
            </a:pPr>
            <a:endParaRPr lang="en-US"/>
          </a:p>
        </c:txPr>
        <c:crossAx val="967371167"/>
        <c:crosses val="autoZero"/>
        <c:crossBetween val="between"/>
        <c:majorUnit val="0.2"/>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Avenir Book" panose="02000503020000020003" pitchFamily="2" charset="0"/>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Avenir Book" panose="02000503020000020003"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dirty="0"/>
              <a:t>Gender</a:t>
            </a:r>
          </a:p>
        </c:rich>
      </c:tx>
      <c:layout>
        <c:manualLayout>
          <c:xMode val="edge"/>
          <c:yMode val="edge"/>
          <c:x val="0.32666857691313522"/>
          <c:y val="0.4403840306403477"/>
        </c:manualLayout>
      </c:layout>
      <c:overlay val="0"/>
    </c:title>
    <c:autoTitleDeleted val="0"/>
    <c:plotArea>
      <c:layout>
        <c:manualLayout>
          <c:layoutTarget val="inner"/>
          <c:xMode val="edge"/>
          <c:yMode val="edge"/>
          <c:x val="0.1486892236579265"/>
          <c:y val="4.3891009715405271E-2"/>
          <c:w val="0.62129600616717462"/>
          <c:h val="0.91248383449801374"/>
        </c:manualLayout>
      </c:layout>
      <c:doughnutChart>
        <c:varyColors val="1"/>
        <c:ser>
          <c:idx val="0"/>
          <c:order val="0"/>
          <c:explosion val="6"/>
          <c:dPt>
            <c:idx val="0"/>
            <c:bubble3D val="0"/>
            <c:spPr>
              <a:solidFill>
                <a:srgbClr val="008152"/>
              </a:solidFill>
            </c:spPr>
            <c:extLst>
              <c:ext xmlns:c16="http://schemas.microsoft.com/office/drawing/2014/chart" uri="{C3380CC4-5D6E-409C-BE32-E72D297353CC}">
                <c16:uniqueId val="{00000001-46BF-374B-B7AF-3B40F3E58521}"/>
              </c:ext>
            </c:extLst>
          </c:dPt>
          <c:dPt>
            <c:idx val="1"/>
            <c:bubble3D val="0"/>
            <c:spPr>
              <a:solidFill>
                <a:schemeClr val="accent6">
                  <a:lumMod val="60000"/>
                  <a:lumOff val="40000"/>
                </a:schemeClr>
              </a:solidFill>
            </c:spPr>
            <c:extLst>
              <c:ext xmlns:c16="http://schemas.microsoft.com/office/drawing/2014/chart" uri="{C3380CC4-5D6E-409C-BE32-E72D297353CC}">
                <c16:uniqueId val="{00000003-46BF-374B-B7AF-3B40F3E58521}"/>
              </c:ext>
            </c:extLst>
          </c:dPt>
          <c:dLbls>
            <c:dLbl>
              <c:idx val="0"/>
              <c:layout>
                <c:manualLayout>
                  <c:x val="1.2381436950673621E-2"/>
                  <c:y val="-5.0262585420198444E-2"/>
                </c:manualLayout>
              </c:layout>
              <c:spPr>
                <a:noFill/>
                <a:ln>
                  <a:noFill/>
                </a:ln>
                <a:effectLst/>
              </c:spPr>
              <c:txPr>
                <a:bodyPr/>
                <a:lstStyle/>
                <a:p>
                  <a:pPr>
                    <a:defRPr sz="900">
                      <a:solidFill>
                        <a:schemeClr val="bg1"/>
                      </a:solidFil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6BF-374B-B7AF-3B40F3E58521}"/>
                </c:ext>
              </c:extLst>
            </c:dLbl>
            <c:dLbl>
              <c:idx val="1"/>
              <c:layout>
                <c:manualLayout>
                  <c:x val="-2.2738706394850299E-2"/>
                  <c:y val="8.7173198672992796E-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6BF-374B-B7AF-3B40F3E58521}"/>
                </c:ext>
              </c:extLst>
            </c:dLbl>
            <c:spPr>
              <a:noFill/>
              <a:ln>
                <a:noFill/>
              </a:ln>
              <a:effectLst/>
            </c:spPr>
            <c:txPr>
              <a:bodyPr/>
              <a:lstStyle/>
              <a:p>
                <a:pPr>
                  <a:defRPr sz="90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'Lista e Estatisticas'!$O$5:$O$6</c:f>
              <c:strCache>
                <c:ptCount val="2"/>
                <c:pt idx="0">
                  <c:v>Male</c:v>
                </c:pt>
                <c:pt idx="1">
                  <c:v>Female</c:v>
                </c:pt>
              </c:strCache>
            </c:strRef>
          </c:cat>
          <c:val>
            <c:numRef>
              <c:f>'Lista e Estatisticas'!$P$5:$P$6</c:f>
              <c:numCache>
                <c:formatCode>General</c:formatCode>
                <c:ptCount val="2"/>
                <c:pt idx="0">
                  <c:v>302</c:v>
                </c:pt>
                <c:pt idx="1">
                  <c:v>35</c:v>
                </c:pt>
              </c:numCache>
            </c:numRef>
          </c:val>
          <c:extLst>
            <c:ext xmlns:c16="http://schemas.microsoft.com/office/drawing/2014/chart" uri="{C3380CC4-5D6E-409C-BE32-E72D297353CC}">
              <c16:uniqueId val="{00000004-46BF-374B-B7AF-3B40F3E58521}"/>
            </c:ext>
          </c:extLst>
        </c:ser>
        <c:dLbls>
          <c:showLegendKey val="0"/>
          <c:showVal val="0"/>
          <c:showCatName val="1"/>
          <c:showSerName val="0"/>
          <c:showPercent val="1"/>
          <c:showBubbleSize val="0"/>
          <c:showLeaderLines val="1"/>
        </c:dLbls>
        <c:firstSliceAng val="300"/>
        <c:holeSize val="50"/>
      </c:doughnutChart>
    </c:plotArea>
    <c:plotVisOnly val="1"/>
    <c:dispBlanksAs val="gap"/>
    <c:showDLblsOverMax val="0"/>
  </c:chart>
  <c:txPr>
    <a:bodyPr/>
    <a:lstStyle/>
    <a:p>
      <a:pPr>
        <a:defRPr>
          <a:latin typeface="Avenir Roman" panose="02000503020000020003" pitchFamily="2" charset="0"/>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dirty="0"/>
              <a:t>Subjects vs Participants</a:t>
            </a:r>
          </a:p>
        </c:rich>
      </c:tx>
      <c:layout>
        <c:manualLayout>
          <c:xMode val="edge"/>
          <c:yMode val="edge"/>
          <c:x val="0.19509460147686572"/>
          <c:y val="2.8583157633188513E-2"/>
        </c:manualLayout>
      </c:layout>
      <c:overlay val="0"/>
    </c:title>
    <c:autoTitleDeleted val="0"/>
    <c:plotArea>
      <c:layout>
        <c:manualLayout>
          <c:layoutTarget val="inner"/>
          <c:xMode val="edge"/>
          <c:yMode val="edge"/>
          <c:x val="0.25483440321942347"/>
          <c:y val="0.1595588380923916"/>
          <c:w val="0.58848305310878202"/>
          <c:h val="0.76042137426021372"/>
        </c:manualLayout>
      </c:layout>
      <c:doughnutChart>
        <c:varyColors val="1"/>
        <c:ser>
          <c:idx val="0"/>
          <c:order val="0"/>
          <c:explosion val="12"/>
          <c:dPt>
            <c:idx val="0"/>
            <c:bubble3D val="0"/>
            <c:spPr>
              <a:solidFill>
                <a:srgbClr val="008152"/>
              </a:solidFill>
            </c:spPr>
            <c:extLst>
              <c:ext xmlns:c16="http://schemas.microsoft.com/office/drawing/2014/chart" uri="{C3380CC4-5D6E-409C-BE32-E72D297353CC}">
                <c16:uniqueId val="{00000001-3625-AE46-96C0-70B0F3F19B9A}"/>
              </c:ext>
            </c:extLst>
          </c:dPt>
          <c:dPt>
            <c:idx val="1"/>
            <c:bubble3D val="0"/>
            <c:explosion val="6"/>
            <c:spPr>
              <a:solidFill>
                <a:schemeClr val="accent6">
                  <a:lumMod val="50000"/>
                </a:schemeClr>
              </a:solidFill>
            </c:spPr>
            <c:extLst>
              <c:ext xmlns:c16="http://schemas.microsoft.com/office/drawing/2014/chart" uri="{C3380CC4-5D6E-409C-BE32-E72D297353CC}">
                <c16:uniqueId val="{00000003-3625-AE46-96C0-70B0F3F19B9A}"/>
              </c:ext>
            </c:extLst>
          </c:dPt>
          <c:dPt>
            <c:idx val="2"/>
            <c:bubble3D val="0"/>
            <c:explosion val="5"/>
            <c:spPr>
              <a:solidFill>
                <a:schemeClr val="accent6">
                  <a:lumMod val="60000"/>
                  <a:lumOff val="40000"/>
                </a:schemeClr>
              </a:solidFill>
            </c:spPr>
            <c:extLst>
              <c:ext xmlns:c16="http://schemas.microsoft.com/office/drawing/2014/chart" uri="{C3380CC4-5D6E-409C-BE32-E72D297353CC}">
                <c16:uniqueId val="{00000005-3625-AE46-96C0-70B0F3F19B9A}"/>
              </c:ext>
            </c:extLst>
          </c:dPt>
          <c:dLbls>
            <c:dLbl>
              <c:idx val="0"/>
              <c:layout>
                <c:manualLayout>
                  <c:x val="0.15473174041085683"/>
                  <c:y val="1.531209193876336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3625-AE46-96C0-70B0F3F19B9A}"/>
                </c:ext>
              </c:extLst>
            </c:dLbl>
            <c:dLbl>
              <c:idx val="1"/>
              <c:layout>
                <c:manualLayout>
                  <c:x val="-7.4581832152090008E-2"/>
                  <c:y val="3.6227456581027238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4938164609984118"/>
                      <c:h val="0.23406518251809089"/>
                    </c:manualLayout>
                  </c15:layout>
                </c:ext>
                <c:ext xmlns:c16="http://schemas.microsoft.com/office/drawing/2014/chart" uri="{C3380CC4-5D6E-409C-BE32-E72D297353CC}">
                  <c16:uniqueId val="{00000003-3625-AE46-96C0-70B0F3F19B9A}"/>
                </c:ext>
              </c:extLst>
            </c:dLbl>
            <c:dLbl>
              <c:idx val="2"/>
              <c:layout>
                <c:manualLayout>
                  <c:x val="-7.6375861519563798E-2"/>
                  <c:y val="-5.303434126030268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3625-AE46-96C0-70B0F3F19B9A}"/>
                </c:ext>
              </c:extLst>
            </c:dLbl>
            <c:spPr>
              <a:noFill/>
              <a:ln>
                <a:noFill/>
              </a:ln>
              <a:effectLst/>
            </c:sp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'Lista e Estatisticas'!$O$19:$O$21</c:f>
              <c:strCache>
                <c:ptCount val="3"/>
                <c:pt idx="0">
                  <c:v>Cyber Security</c:v>
                </c:pt>
                <c:pt idx="1">
                  <c:v>Networking</c:v>
                </c:pt>
                <c:pt idx="2">
                  <c:v>HPC</c:v>
                </c:pt>
              </c:strCache>
            </c:strRef>
          </c:cat>
          <c:val>
            <c:numRef>
              <c:f>'Lista e Estatisticas'!$P$19:$P$21</c:f>
              <c:numCache>
                <c:formatCode>General</c:formatCode>
                <c:ptCount val="3"/>
                <c:pt idx="0">
                  <c:v>230</c:v>
                </c:pt>
                <c:pt idx="1">
                  <c:v>64</c:v>
                </c:pt>
                <c:pt idx="2">
                  <c:v>43</c:v>
                </c:pt>
              </c:numCache>
            </c:numRef>
          </c:val>
          <c:extLst>
            <c:ext xmlns:c16="http://schemas.microsoft.com/office/drawing/2014/chart" uri="{C3380CC4-5D6E-409C-BE32-E72D297353CC}">
              <c16:uniqueId val="{00000006-3625-AE46-96C0-70B0F3F19B9A}"/>
            </c:ext>
          </c:extLst>
        </c:ser>
        <c:dLbls>
          <c:showLegendKey val="0"/>
          <c:showVal val="0"/>
          <c:showCatName val="1"/>
          <c:showSerName val="0"/>
          <c:showPercent val="1"/>
          <c:showBubbleSize val="0"/>
          <c:showLeaderLines val="1"/>
        </c:dLbls>
        <c:firstSliceAng val="327"/>
        <c:holeSize val="50"/>
      </c:doughnutChart>
    </c:plotArea>
    <c:plotVisOnly val="1"/>
    <c:dispBlanksAs val="gap"/>
    <c:showDLblsOverMax val="0"/>
  </c:chart>
  <c:txPr>
    <a:bodyPr/>
    <a:lstStyle/>
    <a:p>
      <a:pPr>
        <a:defRPr>
          <a:latin typeface="Avenir Roman" panose="02000503020000020003" pitchFamily="2" charset="0"/>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a:pPr>
            <a:r>
              <a:rPr lang="en-US" sz="1200" dirty="0"/>
              <a:t>Regime vs participants</a:t>
            </a:r>
          </a:p>
        </c:rich>
      </c:tx>
      <c:overlay val="0"/>
    </c:title>
    <c:autoTitleDeleted val="0"/>
    <c:plotArea>
      <c:layout>
        <c:manualLayout>
          <c:layoutTarget val="inner"/>
          <c:xMode val="edge"/>
          <c:yMode val="edge"/>
          <c:x val="0.2214888087578494"/>
          <c:y val="0.19049111738629176"/>
          <c:w val="0.5804817216002689"/>
          <c:h val="0.76777566821986842"/>
        </c:manualLayout>
      </c:layout>
      <c:doughnutChart>
        <c:varyColors val="1"/>
        <c:ser>
          <c:idx val="0"/>
          <c:order val="0"/>
          <c:dPt>
            <c:idx val="0"/>
            <c:bubble3D val="0"/>
            <c:spPr>
              <a:solidFill>
                <a:srgbClr val="008152"/>
              </a:solidFill>
            </c:spPr>
            <c:extLst>
              <c:ext xmlns:c16="http://schemas.microsoft.com/office/drawing/2014/chart" uri="{C3380CC4-5D6E-409C-BE32-E72D297353CC}">
                <c16:uniqueId val="{00000001-FCF0-994D-A400-EF62BC0BBAC0}"/>
              </c:ext>
            </c:extLst>
          </c:dPt>
          <c:dPt>
            <c:idx val="1"/>
            <c:bubble3D val="0"/>
            <c:explosion val="5"/>
            <c:spPr>
              <a:solidFill>
                <a:schemeClr val="accent6">
                  <a:lumMod val="50000"/>
                </a:schemeClr>
              </a:solidFill>
            </c:spPr>
            <c:extLst>
              <c:ext xmlns:c16="http://schemas.microsoft.com/office/drawing/2014/chart" uri="{C3380CC4-5D6E-409C-BE32-E72D297353CC}">
                <c16:uniqueId val="{00000003-FCF0-994D-A400-EF62BC0BBAC0}"/>
              </c:ext>
            </c:extLst>
          </c:dPt>
          <c:dPt>
            <c:idx val="2"/>
            <c:bubble3D val="0"/>
            <c:explosion val="8"/>
            <c:spPr>
              <a:solidFill>
                <a:schemeClr val="accent6">
                  <a:lumMod val="60000"/>
                  <a:lumOff val="40000"/>
                </a:schemeClr>
              </a:solidFill>
            </c:spPr>
            <c:extLst>
              <c:ext xmlns:c16="http://schemas.microsoft.com/office/drawing/2014/chart" uri="{C3380CC4-5D6E-409C-BE32-E72D297353CC}">
                <c16:uniqueId val="{00000005-FCF0-994D-A400-EF62BC0BBAC0}"/>
              </c:ext>
            </c:extLst>
          </c:dPt>
          <c:dLbls>
            <c:dLbl>
              <c:idx val="0"/>
              <c:layout>
                <c:manualLayout>
                  <c:x val="0.13147806450407729"/>
                  <c:y val="-3.8089321434610378E-2"/>
                </c:manualLayout>
              </c:layout>
              <c:spPr/>
              <c:txPr>
                <a:bodyPr/>
                <a:lstStyle/>
                <a:p>
                  <a:pPr>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CF0-994D-A400-EF62BC0BBAC0}"/>
                </c:ext>
              </c:extLst>
            </c:dLbl>
            <c:dLbl>
              <c:idx val="1"/>
              <c:layout>
                <c:manualLayout>
                  <c:x val="-0.11957970338955233"/>
                  <c:y val="4.4718812635380537E-2"/>
                </c:manualLayout>
              </c:layout>
              <c:spPr/>
              <c:txPr>
                <a:bodyPr/>
                <a:lstStyle/>
                <a:p>
                  <a:pPr>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CF0-994D-A400-EF62BC0BBAC0}"/>
                </c:ext>
              </c:extLst>
            </c:dLbl>
            <c:dLbl>
              <c:idx val="2"/>
              <c:layout>
                <c:manualLayout>
                  <c:x val="-0.12452466099526388"/>
                  <c:y val="4.8701428685141493E-4"/>
                </c:manualLayout>
              </c:layout>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CF0-994D-A400-EF62BC0BBAC0}"/>
                </c:ext>
              </c:extLst>
            </c:dLbl>
            <c:spPr>
              <a:noFill/>
              <a:ln>
                <a:noFill/>
              </a:ln>
              <a:effectLst/>
            </c:sp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'Lista e Estatisticas'!$O$41:$O$43</c:f>
              <c:strCache>
                <c:ptCount val="3"/>
                <c:pt idx="0">
                  <c:v>Classroom</c:v>
                </c:pt>
                <c:pt idx="1">
                  <c:v>Distance</c:v>
                </c:pt>
                <c:pt idx="2">
                  <c:v>Online </c:v>
                </c:pt>
              </c:strCache>
            </c:strRef>
          </c:cat>
          <c:val>
            <c:numRef>
              <c:f>'Lista e Estatisticas'!$S$41:$S$43</c:f>
              <c:numCache>
                <c:formatCode>General</c:formatCode>
                <c:ptCount val="3"/>
                <c:pt idx="0">
                  <c:v>247</c:v>
                </c:pt>
                <c:pt idx="1">
                  <c:v>50</c:v>
                </c:pt>
                <c:pt idx="2">
                  <c:v>40</c:v>
                </c:pt>
              </c:numCache>
            </c:numRef>
          </c:val>
          <c:extLst>
            <c:ext xmlns:c16="http://schemas.microsoft.com/office/drawing/2014/chart" uri="{C3380CC4-5D6E-409C-BE32-E72D297353CC}">
              <c16:uniqueId val="{00000006-FCF0-994D-A400-EF62BC0BBAC0}"/>
            </c:ext>
          </c:extLst>
        </c:ser>
        <c:dLbls>
          <c:showLegendKey val="0"/>
          <c:showVal val="0"/>
          <c:showCatName val="1"/>
          <c:showSerName val="0"/>
          <c:showPercent val="1"/>
          <c:showBubbleSize val="0"/>
          <c:showLeaderLines val="1"/>
        </c:dLbls>
        <c:firstSliceAng val="315"/>
        <c:holeSize val="50"/>
      </c:doughnutChart>
    </c:plotArea>
    <c:plotVisOnly val="1"/>
    <c:dispBlanksAs val="gap"/>
    <c:showDLblsOverMax val="0"/>
  </c:chart>
  <c:txPr>
    <a:bodyPr/>
    <a:lstStyle/>
    <a:p>
      <a:pPr>
        <a:defRPr>
          <a:latin typeface="Avenir Roman" panose="02000503020000020003" pitchFamily="2" charset="0"/>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venir Book" panose="02000503020000020003" pitchFamily="2" charset="0"/>
                <a:ea typeface="+mn-ea"/>
                <a:cs typeface="+mn-cs"/>
              </a:defRPr>
            </a:pPr>
            <a:r>
              <a:rPr lang="en-US" sz="1200" b="1" dirty="0"/>
              <a:t>Course Types</a:t>
            </a:r>
          </a:p>
        </c:rich>
      </c:tx>
      <c:layout>
        <c:manualLayout>
          <c:xMode val="edge"/>
          <c:yMode val="edge"/>
          <c:x val="0.27534961527511603"/>
          <c:y val="5.002418172910378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venir Book" panose="02000503020000020003" pitchFamily="2" charset="0"/>
              <a:ea typeface="+mn-ea"/>
              <a:cs typeface="+mn-cs"/>
            </a:defRPr>
          </a:pPr>
          <a:endParaRPr lang="en-US"/>
        </a:p>
      </c:txPr>
    </c:title>
    <c:autoTitleDeleted val="0"/>
    <c:plotArea>
      <c:layout>
        <c:manualLayout>
          <c:layoutTarget val="inner"/>
          <c:xMode val="edge"/>
          <c:yMode val="edge"/>
          <c:x val="0.17554567370950869"/>
          <c:y val="0.17321543747218257"/>
          <c:w val="0.68048108920181372"/>
          <c:h val="0.78079184889028108"/>
        </c:manualLayout>
      </c:layout>
      <c:doughnutChart>
        <c:varyColors val="1"/>
        <c:ser>
          <c:idx val="0"/>
          <c:order val="0"/>
          <c:tx>
            <c:strRef>
              <c:f>'Estatisticas Globais'!$I$20</c:f>
              <c:strCache>
                <c:ptCount val="1"/>
                <c:pt idx="0">
                  <c:v>Participantes</c:v>
                </c:pt>
              </c:strCache>
            </c:strRef>
          </c:tx>
          <c:explosion val="5"/>
          <c:dPt>
            <c:idx val="0"/>
            <c:bubble3D val="0"/>
            <c:spPr>
              <a:solidFill>
                <a:srgbClr val="008152"/>
              </a:solidFill>
              <a:ln w="19050">
                <a:solidFill>
                  <a:schemeClr val="lt1"/>
                </a:solidFill>
              </a:ln>
              <a:effectLst/>
            </c:spPr>
            <c:extLst>
              <c:ext xmlns:c16="http://schemas.microsoft.com/office/drawing/2014/chart" uri="{C3380CC4-5D6E-409C-BE32-E72D297353CC}">
                <c16:uniqueId val="{00000001-EE65-8A49-A17C-013996CBDC4F}"/>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EE65-8A49-A17C-013996CBDC4F}"/>
              </c:ext>
            </c:extLst>
          </c:dPt>
          <c:dPt>
            <c:idx val="2"/>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5-EE65-8A49-A17C-013996CBDC4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EE65-8A49-A17C-013996CBDC4F}"/>
              </c:ext>
            </c:extLst>
          </c:dPt>
          <c:dLbls>
            <c:dLbl>
              <c:idx val="0"/>
              <c:layout>
                <c:manualLayout>
                  <c:x val="-6.7971881200979675E-2"/>
                  <c:y val="1.1497081109615604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7023115008923604"/>
                      <c:h val="0.23675889266525399"/>
                    </c:manualLayout>
                  </c15:layout>
                </c:ext>
                <c:ext xmlns:c16="http://schemas.microsoft.com/office/drawing/2014/chart" uri="{C3380CC4-5D6E-409C-BE32-E72D297353CC}">
                  <c16:uniqueId val="{00000001-EE65-8A49-A17C-013996CBDC4F}"/>
                </c:ext>
              </c:extLst>
            </c:dLbl>
            <c:dLbl>
              <c:idx val="1"/>
              <c:layout>
                <c:manualLayout>
                  <c:x val="1.3362753358890698E-2"/>
                  <c:y val="1.7076880146218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E65-8A49-A17C-013996CBDC4F}"/>
                </c:ext>
              </c:extLst>
            </c:dLbl>
            <c:dLbl>
              <c:idx val="2"/>
              <c:layout>
                <c:manualLayout>
                  <c:x val="0.16673574915741243"/>
                  <c:y val="-0.15836165981916217"/>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E65-8A49-A17C-013996CBDC4F}"/>
                </c:ext>
              </c:extLst>
            </c:dLbl>
            <c:dLbl>
              <c:idx val="3"/>
              <c:layout>
                <c:manualLayout>
                  <c:x val="0.18102738479947617"/>
                  <c:y val="8.85659293146252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EE65-8A49-A17C-013996CBDC4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'Estatisticas Globais'!$G$21:$G$22</c:f>
              <c:strCache>
                <c:ptCount val="2"/>
                <c:pt idx="0">
                  <c:v>Classroom</c:v>
                </c:pt>
                <c:pt idx="1">
                  <c:v>MOOC</c:v>
                </c:pt>
              </c:strCache>
            </c:strRef>
          </c:cat>
          <c:val>
            <c:numRef>
              <c:f>'Estatisticas Globais'!$I$21:$I$22</c:f>
              <c:numCache>
                <c:formatCode>General</c:formatCode>
                <c:ptCount val="2"/>
                <c:pt idx="0">
                  <c:v>190</c:v>
                </c:pt>
                <c:pt idx="1">
                  <c:v>690</c:v>
                </c:pt>
              </c:numCache>
            </c:numRef>
          </c:val>
          <c:extLst>
            <c:ext xmlns:c16="http://schemas.microsoft.com/office/drawing/2014/chart" uri="{C3380CC4-5D6E-409C-BE32-E72D297353CC}">
              <c16:uniqueId val="{00000008-EE65-8A49-A17C-013996CBDC4F}"/>
            </c:ext>
          </c:extLst>
        </c:ser>
        <c:dLbls>
          <c:showLegendKey val="0"/>
          <c:showVal val="0"/>
          <c:showCatName val="0"/>
          <c:showSerName val="0"/>
          <c:showPercent val="0"/>
          <c:showBubbleSize val="0"/>
          <c:showLeaderLines val="1"/>
        </c:dLbls>
        <c:firstSliceAng val="220"/>
        <c:holeSize val="5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Book" panose="02000503020000020003"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venir Book" panose="02000503020000020003" pitchFamily="2" charset="0"/>
                <a:ea typeface="+mn-ea"/>
                <a:cs typeface="+mn-cs"/>
              </a:defRPr>
            </a:pPr>
            <a:r>
              <a:rPr lang="en-US" sz="1200" b="1" dirty="0"/>
              <a:t>Course</a:t>
            </a:r>
            <a:r>
              <a:rPr lang="en-US" sz="1200" b="1" baseline="0" dirty="0"/>
              <a:t> Area</a:t>
            </a:r>
            <a:endParaRPr lang="en-US" sz="1200" b="1" dirty="0"/>
          </a:p>
        </c:rich>
      </c:tx>
      <c:layout>
        <c:manualLayout>
          <c:xMode val="edge"/>
          <c:yMode val="edge"/>
          <c:x val="0.28768560606060606"/>
          <c:y val="2.4970636340684312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venir Book" panose="02000503020000020003" pitchFamily="2" charset="0"/>
              <a:ea typeface="+mn-ea"/>
              <a:cs typeface="+mn-cs"/>
            </a:defRPr>
          </a:pPr>
          <a:endParaRPr lang="en-US"/>
        </a:p>
      </c:txPr>
    </c:title>
    <c:autoTitleDeleted val="0"/>
    <c:plotArea>
      <c:layout>
        <c:manualLayout>
          <c:layoutTarget val="inner"/>
          <c:xMode val="edge"/>
          <c:yMode val="edge"/>
          <c:x val="9.0008522727272722E-2"/>
          <c:y val="0.13816397545527392"/>
          <c:w val="0.72747569444444449"/>
          <c:h val="0.84327416693194579"/>
        </c:manualLayout>
      </c:layout>
      <c:doughnutChart>
        <c:varyColors val="1"/>
        <c:ser>
          <c:idx val="0"/>
          <c:order val="0"/>
          <c:tx>
            <c:strRef>
              <c:f>'Estatisticas Globais'!$H$25</c:f>
              <c:strCache>
                <c:ptCount val="1"/>
                <c:pt idx="0">
                  <c:v>Nr Courses</c:v>
                </c:pt>
              </c:strCache>
            </c:strRef>
          </c:tx>
          <c:explosion val="5"/>
          <c:dPt>
            <c:idx val="0"/>
            <c:bubble3D val="0"/>
            <c:spPr>
              <a:solidFill>
                <a:srgbClr val="008152"/>
              </a:solidFill>
              <a:ln w="19050">
                <a:solidFill>
                  <a:schemeClr val="lt1"/>
                </a:solidFill>
              </a:ln>
              <a:effectLst/>
            </c:spPr>
            <c:extLst>
              <c:ext xmlns:c16="http://schemas.microsoft.com/office/drawing/2014/chart" uri="{C3380CC4-5D6E-409C-BE32-E72D297353CC}">
                <c16:uniqueId val="{00000001-64E4-5F42-B002-5B2FA51AAD44}"/>
              </c:ext>
            </c:extLst>
          </c:dPt>
          <c:dPt>
            <c:idx val="1"/>
            <c:bubble3D val="0"/>
            <c:spPr>
              <a:solidFill>
                <a:srgbClr val="70AD47">
                  <a:lumMod val="60000"/>
                  <a:lumOff val="40000"/>
                </a:srgbClr>
              </a:solidFill>
              <a:ln w="19050">
                <a:solidFill>
                  <a:schemeClr val="lt1"/>
                </a:solidFill>
              </a:ln>
              <a:effectLst/>
            </c:spPr>
            <c:extLst>
              <c:ext xmlns:c16="http://schemas.microsoft.com/office/drawing/2014/chart" uri="{C3380CC4-5D6E-409C-BE32-E72D297353CC}">
                <c16:uniqueId val="{00000003-64E4-5F42-B002-5B2FA51AAD44}"/>
              </c:ext>
            </c:extLst>
          </c:dPt>
          <c:dPt>
            <c:idx val="2"/>
            <c:bubble3D val="0"/>
            <c:spPr>
              <a:solidFill>
                <a:srgbClr val="70AD47">
                  <a:lumMod val="50000"/>
                </a:srgbClr>
              </a:solidFill>
              <a:ln w="19050">
                <a:solidFill>
                  <a:schemeClr val="lt1"/>
                </a:solidFill>
              </a:ln>
              <a:effectLst/>
            </c:spPr>
            <c:extLst>
              <c:ext xmlns:c16="http://schemas.microsoft.com/office/drawing/2014/chart" uri="{C3380CC4-5D6E-409C-BE32-E72D297353CC}">
                <c16:uniqueId val="{00000005-64E4-5F42-B002-5B2FA51AAD44}"/>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64E4-5F42-B002-5B2FA51AAD44}"/>
              </c:ext>
            </c:extLst>
          </c:dPt>
          <c:dLbls>
            <c:dLbl>
              <c:idx val="0"/>
              <c:layout>
                <c:manualLayout>
                  <c:x val="-0.18146613500969216"/>
                  <c:y val="8.7895864669777519E-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3976600728835906"/>
                      <c:h val="0.23675894525848495"/>
                    </c:manualLayout>
                  </c15:layout>
                </c:ext>
                <c:ext xmlns:c16="http://schemas.microsoft.com/office/drawing/2014/chart" uri="{C3380CC4-5D6E-409C-BE32-E72D297353CC}">
                  <c16:uniqueId val="{00000001-64E4-5F42-B002-5B2FA51AAD44}"/>
                </c:ext>
              </c:extLst>
            </c:dLbl>
            <c:dLbl>
              <c:idx val="1"/>
              <c:layout>
                <c:manualLayout>
                  <c:x val="4.8468110743499652E-2"/>
                  <c:y val="-4.145871308986515E-3"/>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25288993097040141"/>
                      <c:h val="0.1707413367509921"/>
                    </c:manualLayout>
                  </c15:layout>
                </c:ext>
                <c:ext xmlns:c16="http://schemas.microsoft.com/office/drawing/2014/chart" uri="{C3380CC4-5D6E-409C-BE32-E72D297353CC}">
                  <c16:uniqueId val="{00000003-64E4-5F42-B002-5B2FA51AAD44}"/>
                </c:ext>
              </c:extLst>
            </c:dLbl>
            <c:dLbl>
              <c:idx val="2"/>
              <c:layout>
                <c:manualLayout>
                  <c:x val="7.4252835932611186E-3"/>
                  <c:y val="-2.4476420994441572E-3"/>
                </c:manualLayout>
              </c:layout>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venir Book" panose="02000503020000020003" pitchFamily="2" charset="0"/>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4E4-5F42-B002-5B2FA51AAD44}"/>
                </c:ext>
              </c:extLst>
            </c:dLbl>
            <c:dLbl>
              <c:idx val="3"/>
              <c:layout>
                <c:manualLayout>
                  <c:x val="0.11551578923387926"/>
                  <c:y val="6.270328631172836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4E4-5F42-B002-5B2FA51AAD4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venir Book" panose="02000503020000020003" pitchFamily="2" charset="0"/>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'Estatisticas Globais'!$G$26:$G$29</c:f>
              <c:strCache>
                <c:ptCount val="4"/>
                <c:pt idx="0">
                  <c:v>Cyber Security</c:v>
                </c:pt>
                <c:pt idx="1">
                  <c:v>Network</c:v>
                </c:pt>
                <c:pt idx="2">
                  <c:v>HPC</c:v>
                </c:pt>
                <c:pt idx="3">
                  <c:v>MS Office</c:v>
                </c:pt>
              </c:strCache>
            </c:strRef>
          </c:cat>
          <c:val>
            <c:numRef>
              <c:f>'Estatisticas Globais'!$H$26:$H$29</c:f>
              <c:numCache>
                <c:formatCode>General</c:formatCode>
                <c:ptCount val="4"/>
                <c:pt idx="0">
                  <c:v>4</c:v>
                </c:pt>
                <c:pt idx="1">
                  <c:v>3</c:v>
                </c:pt>
                <c:pt idx="2">
                  <c:v>1</c:v>
                </c:pt>
                <c:pt idx="3">
                  <c:v>1</c:v>
                </c:pt>
              </c:numCache>
            </c:numRef>
          </c:val>
          <c:extLst>
            <c:ext xmlns:c16="http://schemas.microsoft.com/office/drawing/2014/chart" uri="{C3380CC4-5D6E-409C-BE32-E72D297353CC}">
              <c16:uniqueId val="{00000008-64E4-5F42-B002-5B2FA51AAD44}"/>
            </c:ext>
          </c:extLst>
        </c:ser>
        <c:dLbls>
          <c:showLegendKey val="0"/>
          <c:showVal val="0"/>
          <c:showCatName val="0"/>
          <c:showSerName val="0"/>
          <c:showPercent val="0"/>
          <c:showBubbleSize val="0"/>
          <c:showLeaderLines val="1"/>
        </c:dLbls>
        <c:firstSliceAng val="132"/>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Book" panose="02000503020000020003" pitchFamily="2"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C3B40D-38CC-334C-A3E6-9413DC697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153B28-4271-AE42-BA46-723BE8C63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1DFC0A-8BB9-A543-B131-1AFCE3E1B7B9}" type="datetimeFigureOut">
              <a:rPr lang="en-US" smtClean="0"/>
              <a:t>11/1/19</a:t>
            </a:fld>
            <a:endParaRPr lang="en-US"/>
          </a:p>
        </p:txBody>
      </p:sp>
      <p:sp>
        <p:nvSpPr>
          <p:cNvPr id="4" name="Footer Placeholder 3">
            <a:extLst>
              <a:ext uri="{FF2B5EF4-FFF2-40B4-BE49-F238E27FC236}">
                <a16:creationId xmlns:a16="http://schemas.microsoft.com/office/drawing/2014/main" id="{9303D57F-71D7-0541-8DE0-764ED97AE1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CC8C87-30A9-4C43-A9BC-4D6A9D4A3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ED8E25-ACB2-104D-B956-045E1A09B1B4}" type="slidenum">
              <a:rPr lang="en-US" smtClean="0"/>
              <a:t>‹#›</a:t>
            </a:fld>
            <a:endParaRPr lang="en-US"/>
          </a:p>
        </p:txBody>
      </p:sp>
    </p:spTree>
    <p:extLst>
      <p:ext uri="{BB962C8B-B14F-4D97-AF65-F5344CB8AC3E}">
        <p14:creationId xmlns:p14="http://schemas.microsoft.com/office/powerpoint/2010/main" val="5936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6C753-A140-6444-900D-2D26F667EEDD}" type="datetimeFigureOut">
              <a:rPr lang="en-US" smtClean="0"/>
              <a:t>11/1/19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D4E7D-04C8-F24A-BEDC-7591C781805E}" type="slidenum">
              <a:rPr lang="en-US" smtClean="0"/>
              <a:t>‹#›</a:t>
            </a:fld>
            <a:endParaRPr lang="en-US"/>
          </a:p>
        </p:txBody>
      </p:sp>
    </p:spTree>
    <p:extLst>
      <p:ext uri="{BB962C8B-B14F-4D97-AF65-F5344CB8AC3E}">
        <p14:creationId xmlns:p14="http://schemas.microsoft.com/office/powerpoint/2010/main" val="215908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23B0-E1A5-9C4C-845F-9961E63D9E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7500D1-C76C-3843-9466-76374CABB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035063-AC95-D14D-AC17-FC14BDBA12DB}"/>
              </a:ext>
            </a:extLst>
          </p:cNvPr>
          <p:cNvSpPr>
            <a:spLocks noGrp="1"/>
          </p:cNvSpPr>
          <p:nvPr>
            <p:ph type="dt" sz="half" idx="10"/>
          </p:nvPr>
        </p:nvSpPr>
        <p:spPr/>
        <p:txBody>
          <a:bodyPr/>
          <a:lstStyle/>
          <a:p>
            <a:fld id="{51D98DEE-BE05-884A-93CD-6EBB07625C74}" type="datetime1">
              <a:rPr lang="en-US" smtClean="0"/>
              <a:t>11/1/19</a:t>
            </a:fld>
            <a:endParaRPr lang="en-US"/>
          </a:p>
        </p:txBody>
      </p:sp>
      <p:sp>
        <p:nvSpPr>
          <p:cNvPr id="5" name="Footer Placeholder 4">
            <a:extLst>
              <a:ext uri="{FF2B5EF4-FFF2-40B4-BE49-F238E27FC236}">
                <a16:creationId xmlns:a16="http://schemas.microsoft.com/office/drawing/2014/main" id="{EFDAC4E8-8B32-694C-89DC-073D4B70E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86284-2DA6-3D4B-817F-99A0381ED697}"/>
              </a:ext>
            </a:extLst>
          </p:cNvPr>
          <p:cNvSpPr>
            <a:spLocks noGrp="1"/>
          </p:cNvSpPr>
          <p:nvPr>
            <p:ph type="sldNum" sz="quarter" idx="12"/>
          </p:nvPr>
        </p:nvSpPr>
        <p:spPr/>
        <p:txBody>
          <a:bodyPr/>
          <a:lstStyle/>
          <a:p>
            <a:fld id="{B4B5C5FA-1178-944A-9E70-16FB1BB2254C}" type="slidenum">
              <a:rPr lang="en-US" smtClean="0"/>
              <a:t>‹#›</a:t>
            </a:fld>
            <a:endParaRPr lang="en-US"/>
          </a:p>
        </p:txBody>
      </p:sp>
      <p:pic>
        <p:nvPicPr>
          <p:cNvPr id="7" name="Picture 6">
            <a:extLst>
              <a:ext uri="{FF2B5EF4-FFF2-40B4-BE49-F238E27FC236}">
                <a16:creationId xmlns:a16="http://schemas.microsoft.com/office/drawing/2014/main" id="{5E70A757-3A84-4042-B5A5-52B669BEFE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flipV="1">
            <a:off x="-1" y="5356507"/>
            <a:ext cx="12192001" cy="1501491"/>
          </a:xfrm>
          <a:prstGeom prst="rect">
            <a:avLst/>
          </a:prstGeom>
        </p:spPr>
      </p:pic>
    </p:spTree>
    <p:extLst>
      <p:ext uri="{BB962C8B-B14F-4D97-AF65-F5344CB8AC3E}">
        <p14:creationId xmlns:p14="http://schemas.microsoft.com/office/powerpoint/2010/main" val="3563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C570-20FD-034B-B35D-6D4BA8FEAA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937108-5173-9346-9E15-975620B2A8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3546F-A320-4541-98AB-D08AEEE73C49}"/>
              </a:ext>
            </a:extLst>
          </p:cNvPr>
          <p:cNvSpPr>
            <a:spLocks noGrp="1"/>
          </p:cNvSpPr>
          <p:nvPr>
            <p:ph type="dt" sz="half" idx="10"/>
          </p:nvPr>
        </p:nvSpPr>
        <p:spPr/>
        <p:txBody>
          <a:bodyPr/>
          <a:lstStyle/>
          <a:p>
            <a:fld id="{4BB3825F-D9E9-AA44-BBBB-04362AEE5D17}" type="datetime1">
              <a:rPr lang="en-US" smtClean="0"/>
              <a:t>11/1/19</a:t>
            </a:fld>
            <a:endParaRPr lang="en-US"/>
          </a:p>
        </p:txBody>
      </p:sp>
      <p:sp>
        <p:nvSpPr>
          <p:cNvPr id="5" name="Footer Placeholder 4">
            <a:extLst>
              <a:ext uri="{FF2B5EF4-FFF2-40B4-BE49-F238E27FC236}">
                <a16:creationId xmlns:a16="http://schemas.microsoft.com/office/drawing/2014/main" id="{446213F1-6432-E24B-B156-629D19EB5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1AC74-0274-1242-9851-4A55C166AB26}"/>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294072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1D6B8-5459-7940-8311-6DCCBF2167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BE3B8F-1DAF-5C4E-966F-0C0817DFB0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938BF-101A-5041-A78A-64E1365D237B}"/>
              </a:ext>
            </a:extLst>
          </p:cNvPr>
          <p:cNvSpPr>
            <a:spLocks noGrp="1"/>
          </p:cNvSpPr>
          <p:nvPr>
            <p:ph type="dt" sz="half" idx="10"/>
          </p:nvPr>
        </p:nvSpPr>
        <p:spPr/>
        <p:txBody>
          <a:bodyPr/>
          <a:lstStyle/>
          <a:p>
            <a:fld id="{F01EFE49-098F-3C42-AAF9-C899CE110D03}" type="datetime1">
              <a:rPr lang="en-US" smtClean="0"/>
              <a:t>11/1/19</a:t>
            </a:fld>
            <a:endParaRPr lang="en-US"/>
          </a:p>
        </p:txBody>
      </p:sp>
      <p:sp>
        <p:nvSpPr>
          <p:cNvPr id="5" name="Footer Placeholder 4">
            <a:extLst>
              <a:ext uri="{FF2B5EF4-FFF2-40B4-BE49-F238E27FC236}">
                <a16:creationId xmlns:a16="http://schemas.microsoft.com/office/drawing/2014/main" id="{95C65BF7-18BD-8343-93A0-6C81AE330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1C431-7AC8-0E4C-8F0F-5FEEF5267955}"/>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327251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AB65-889B-4447-9693-177F228AD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CE2BA-DBD3-6440-93EE-7CA394A91E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931E-E966-014A-9E71-3150AE1BB755}"/>
              </a:ext>
            </a:extLst>
          </p:cNvPr>
          <p:cNvSpPr>
            <a:spLocks noGrp="1"/>
          </p:cNvSpPr>
          <p:nvPr>
            <p:ph type="dt" sz="half" idx="10"/>
          </p:nvPr>
        </p:nvSpPr>
        <p:spPr/>
        <p:txBody>
          <a:bodyPr/>
          <a:lstStyle/>
          <a:p>
            <a:fld id="{FBE6A20E-489E-AC4F-B8E8-439B383454B9}" type="datetime1">
              <a:rPr lang="en-US" smtClean="0"/>
              <a:t>11/1/19</a:t>
            </a:fld>
            <a:endParaRPr lang="en-US"/>
          </a:p>
        </p:txBody>
      </p:sp>
      <p:sp>
        <p:nvSpPr>
          <p:cNvPr id="5" name="Footer Placeholder 4">
            <a:extLst>
              <a:ext uri="{FF2B5EF4-FFF2-40B4-BE49-F238E27FC236}">
                <a16:creationId xmlns:a16="http://schemas.microsoft.com/office/drawing/2014/main" id="{1A673D4D-62A6-FB4A-9C84-E6EBAF012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F7569-7D3A-C047-A417-4993BE29836E}"/>
              </a:ext>
            </a:extLst>
          </p:cNvPr>
          <p:cNvSpPr>
            <a:spLocks noGrp="1"/>
          </p:cNvSpPr>
          <p:nvPr>
            <p:ph type="sldNum" sz="quarter" idx="12"/>
          </p:nvPr>
        </p:nvSpPr>
        <p:spPr>
          <a:xfrm>
            <a:off x="9369467" y="6492875"/>
            <a:ext cx="2743200" cy="365125"/>
          </a:xfrm>
        </p:spPr>
        <p:txBody>
          <a:bodyPr/>
          <a:lstStyle>
            <a:lvl1pPr>
              <a:defRPr b="1" i="0">
                <a:latin typeface="Avenir Light" panose="020B0402020203020204" pitchFamily="34" charset="77"/>
              </a:defRPr>
            </a:lvl1pPr>
          </a:lstStyle>
          <a:p>
            <a:fld id="{B4B5C5FA-1178-944A-9E70-16FB1BB2254C}" type="slidenum">
              <a:rPr lang="en-US" smtClean="0"/>
              <a:pPr/>
              <a:t>‹#›</a:t>
            </a:fld>
            <a:endParaRPr lang="en-US" dirty="0"/>
          </a:p>
        </p:txBody>
      </p:sp>
      <p:grpSp>
        <p:nvGrpSpPr>
          <p:cNvPr id="7" name="Group 6">
            <a:extLst>
              <a:ext uri="{FF2B5EF4-FFF2-40B4-BE49-F238E27FC236}">
                <a16:creationId xmlns:a16="http://schemas.microsoft.com/office/drawing/2014/main" id="{69157BF5-C514-F44A-B18E-F389E74DAD5E}"/>
              </a:ext>
            </a:extLst>
          </p:cNvPr>
          <p:cNvGrpSpPr/>
          <p:nvPr userDrawn="1"/>
        </p:nvGrpSpPr>
        <p:grpSpPr>
          <a:xfrm>
            <a:off x="76199" y="3321"/>
            <a:ext cx="12115801" cy="607174"/>
            <a:chOff x="76199" y="3321"/>
            <a:chExt cx="12115801" cy="607174"/>
          </a:xfrm>
        </p:grpSpPr>
        <p:sp>
          <p:nvSpPr>
            <p:cNvPr id="8" name="Rectangle 7">
              <a:extLst>
                <a:ext uri="{FF2B5EF4-FFF2-40B4-BE49-F238E27FC236}">
                  <a16:creationId xmlns:a16="http://schemas.microsoft.com/office/drawing/2014/main" id="{54EB807F-AC79-3641-A9D7-4DD078798C30}"/>
                </a:ext>
              </a:extLst>
            </p:cNvPr>
            <p:cNvSpPr/>
            <p:nvPr/>
          </p:nvSpPr>
          <p:spPr>
            <a:xfrm>
              <a:off x="76199" y="3321"/>
              <a:ext cx="12115801" cy="607174"/>
            </a:xfrm>
            <a:prstGeom prst="rect">
              <a:avLst/>
            </a:prstGeom>
            <a:solidFill>
              <a:schemeClr val="bg1">
                <a:lumMod val="95000"/>
              </a:schemeClr>
            </a:solidFill>
            <a:ln>
              <a:noFill/>
            </a:ln>
            <a:scene3d>
              <a:camera prst="orthographicFront"/>
              <a:lightRig rig="threePt" dir="t"/>
            </a:scene3d>
            <a:sp3d extrusionH="31750" contourW="6350">
              <a:bevelT w="63500" h="63500"/>
              <a:bevelB w="63500"/>
              <a:contourClr>
                <a:srgbClr val="4BA98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8A21CB-6AE9-ED40-83D4-30172077483E}"/>
                </a:ext>
              </a:extLst>
            </p:cNvPr>
            <p:cNvSpPr txBox="1"/>
            <p:nvPr/>
          </p:nvSpPr>
          <p:spPr>
            <a:xfrm>
              <a:off x="2853645" y="260306"/>
              <a:ext cx="6515822" cy="253916"/>
            </a:xfrm>
            <a:prstGeom prst="rect">
              <a:avLst/>
            </a:prstGeom>
            <a:noFill/>
            <a:ln>
              <a:noFill/>
            </a:ln>
          </p:spPr>
          <p:txBody>
            <a:bodyPr wrap="square" rtlCol="0">
              <a:spAutoFit/>
            </a:bodyPr>
            <a:lstStyle/>
            <a:p>
              <a:pPr algn="ctr"/>
              <a:r>
                <a:rPr lang="en-US" sz="1000" dirty="0">
                  <a:latin typeface="Avenir Light" panose="020B0402020203020204" pitchFamily="34" charset="77"/>
                </a:rPr>
                <a:t>By: Lourino Chemane and Moises Mucelo</a:t>
              </a:r>
            </a:p>
          </p:txBody>
        </p:sp>
        <p:pic>
          <p:nvPicPr>
            <p:cNvPr id="10" name="Picture 9">
              <a:extLst>
                <a:ext uri="{FF2B5EF4-FFF2-40B4-BE49-F238E27FC236}">
                  <a16:creationId xmlns:a16="http://schemas.microsoft.com/office/drawing/2014/main" id="{DDA3DFAA-F33F-5B4C-8CCE-C85ACB7A1B0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230137" y="47408"/>
              <a:ext cx="1899336" cy="504000"/>
            </a:xfrm>
            <a:prstGeom prst="rect">
              <a:avLst/>
            </a:prstGeom>
          </p:spPr>
        </p:pic>
        <p:pic>
          <p:nvPicPr>
            <p:cNvPr id="11" name="Picture 10" descr="UC2019 logo (2)">
              <a:extLst>
                <a:ext uri="{FF2B5EF4-FFF2-40B4-BE49-F238E27FC236}">
                  <a16:creationId xmlns:a16="http://schemas.microsoft.com/office/drawing/2014/main" id="{E18EE324-08AD-F643-8622-1FC0D54F34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20217" y="49717"/>
              <a:ext cx="1872758" cy="504000"/>
            </a:xfrm>
            <a:prstGeom prst="rect">
              <a:avLst/>
            </a:prstGeom>
            <a:noFill/>
            <a:ln>
              <a:noFill/>
            </a:ln>
          </p:spPr>
        </p:pic>
        <p:sp>
          <p:nvSpPr>
            <p:cNvPr id="12" name="Rectangle 11">
              <a:extLst>
                <a:ext uri="{FF2B5EF4-FFF2-40B4-BE49-F238E27FC236}">
                  <a16:creationId xmlns:a16="http://schemas.microsoft.com/office/drawing/2014/main" id="{0DC433D7-B11B-834B-A61E-61A3DEEC9814}"/>
                </a:ext>
              </a:extLst>
            </p:cNvPr>
            <p:cNvSpPr/>
            <p:nvPr/>
          </p:nvSpPr>
          <p:spPr>
            <a:xfrm>
              <a:off x="2855934" y="58717"/>
              <a:ext cx="6513533" cy="276999"/>
            </a:xfrm>
            <a:prstGeom prst="rect">
              <a:avLst/>
            </a:prstGeom>
            <a:ln>
              <a:noFill/>
            </a:ln>
          </p:spPr>
          <p:txBody>
            <a:bodyPr wrap="square">
              <a:spAutoFit/>
            </a:bodyPr>
            <a:lstStyle/>
            <a:p>
              <a:pPr algn="ctr"/>
              <a:r>
                <a:rPr lang="en-US" sz="1200" b="1" dirty="0">
                  <a:latin typeface="Avenir Book" panose="02000503020000020003" pitchFamily="2" charset="0"/>
                </a:rPr>
                <a:t>Challenges for NRENs Technical Training Services: The Case of MoRENet</a:t>
              </a:r>
              <a:endParaRPr lang="en-US" sz="1200" dirty="0"/>
            </a:p>
          </p:txBody>
        </p:sp>
      </p:grpSp>
      <p:pic>
        <p:nvPicPr>
          <p:cNvPr id="13" name="Picture 1" descr="Emblem_of_Mozambique_svg">
            <a:extLst>
              <a:ext uri="{FF2B5EF4-FFF2-40B4-BE49-F238E27FC236}">
                <a16:creationId xmlns:a16="http://schemas.microsoft.com/office/drawing/2014/main" id="{1BAA4BE5-FF08-4643-AB0F-3FB754A95C19}"/>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9688809" y="39549"/>
            <a:ext cx="478801"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5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9D1E-E672-1341-B06A-3D03120A6F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060C2D-87DC-0042-8CF1-1EF3426EB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DB1A21-F2CA-3F47-8917-FE372D453C09}"/>
              </a:ext>
            </a:extLst>
          </p:cNvPr>
          <p:cNvSpPr>
            <a:spLocks noGrp="1"/>
          </p:cNvSpPr>
          <p:nvPr>
            <p:ph type="dt" sz="half" idx="10"/>
          </p:nvPr>
        </p:nvSpPr>
        <p:spPr/>
        <p:txBody>
          <a:bodyPr/>
          <a:lstStyle/>
          <a:p>
            <a:fld id="{9B54A853-28E9-1A49-8888-281F3B1E8726}" type="datetime1">
              <a:rPr lang="en-US" smtClean="0"/>
              <a:t>11/1/19</a:t>
            </a:fld>
            <a:endParaRPr lang="en-US"/>
          </a:p>
        </p:txBody>
      </p:sp>
      <p:sp>
        <p:nvSpPr>
          <p:cNvPr id="5" name="Footer Placeholder 4">
            <a:extLst>
              <a:ext uri="{FF2B5EF4-FFF2-40B4-BE49-F238E27FC236}">
                <a16:creationId xmlns:a16="http://schemas.microsoft.com/office/drawing/2014/main" id="{1C34A3C2-1C97-2349-9756-77B1A9B3F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921FF-2A5C-7E49-B907-5A324522A5E8}"/>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414603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9338-ACDF-2741-8CB5-F1A6FBB69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D658D8-CDF2-4D4F-895F-39454DC6F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9032F-A3F6-0140-AE2C-0D32DF600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8D48ED-9AC3-1343-B1E8-09B6596BBFB4}"/>
              </a:ext>
            </a:extLst>
          </p:cNvPr>
          <p:cNvSpPr>
            <a:spLocks noGrp="1"/>
          </p:cNvSpPr>
          <p:nvPr>
            <p:ph type="dt" sz="half" idx="10"/>
          </p:nvPr>
        </p:nvSpPr>
        <p:spPr/>
        <p:txBody>
          <a:bodyPr/>
          <a:lstStyle/>
          <a:p>
            <a:fld id="{C91F5539-DEC5-AE4B-9B83-1EF617E17E18}" type="datetime1">
              <a:rPr lang="en-US" smtClean="0"/>
              <a:t>11/1/19</a:t>
            </a:fld>
            <a:endParaRPr lang="en-US"/>
          </a:p>
        </p:txBody>
      </p:sp>
      <p:sp>
        <p:nvSpPr>
          <p:cNvPr id="6" name="Footer Placeholder 5">
            <a:extLst>
              <a:ext uri="{FF2B5EF4-FFF2-40B4-BE49-F238E27FC236}">
                <a16:creationId xmlns:a16="http://schemas.microsoft.com/office/drawing/2014/main" id="{5A30334F-8371-0541-B669-6899D96AC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6D449-7437-3E49-9F7E-9897CEDF185C}"/>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47711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8F26-A776-2E43-AF4A-A24E534914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24E0A-62CD-F64B-AA39-D4295B008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AA78D6-7E31-E34D-A30B-10D2639FD6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322A0E-1543-5D4A-9FDC-8384067F85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A2436E-3205-DD49-B45E-27C7A2A299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A01219-481B-D544-BDCE-007593A47F4D}"/>
              </a:ext>
            </a:extLst>
          </p:cNvPr>
          <p:cNvSpPr>
            <a:spLocks noGrp="1"/>
          </p:cNvSpPr>
          <p:nvPr>
            <p:ph type="dt" sz="half" idx="10"/>
          </p:nvPr>
        </p:nvSpPr>
        <p:spPr/>
        <p:txBody>
          <a:bodyPr/>
          <a:lstStyle/>
          <a:p>
            <a:fld id="{73411E7B-ECF7-4648-A39E-F5EBD3726CF6}" type="datetime1">
              <a:rPr lang="en-US" smtClean="0"/>
              <a:t>11/1/19</a:t>
            </a:fld>
            <a:endParaRPr lang="en-US"/>
          </a:p>
        </p:txBody>
      </p:sp>
      <p:sp>
        <p:nvSpPr>
          <p:cNvPr id="8" name="Footer Placeholder 7">
            <a:extLst>
              <a:ext uri="{FF2B5EF4-FFF2-40B4-BE49-F238E27FC236}">
                <a16:creationId xmlns:a16="http://schemas.microsoft.com/office/drawing/2014/main" id="{2CC04F01-ED38-C745-B56E-13FB8602A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A2CA48-2E04-D747-8E53-E66FE7F5A4B4}"/>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245653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D2F3-260D-D844-A48B-2A22C80D35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CDE650-3E50-7A4A-BE0A-1E6D348AF753}"/>
              </a:ext>
            </a:extLst>
          </p:cNvPr>
          <p:cNvSpPr>
            <a:spLocks noGrp="1"/>
          </p:cNvSpPr>
          <p:nvPr>
            <p:ph type="dt" sz="half" idx="10"/>
          </p:nvPr>
        </p:nvSpPr>
        <p:spPr/>
        <p:txBody>
          <a:bodyPr/>
          <a:lstStyle/>
          <a:p>
            <a:fld id="{8C334E51-B24A-B344-A643-CCDF39D85BC9}" type="datetime1">
              <a:rPr lang="en-US" smtClean="0"/>
              <a:t>11/1/19</a:t>
            </a:fld>
            <a:endParaRPr lang="en-US"/>
          </a:p>
        </p:txBody>
      </p:sp>
      <p:sp>
        <p:nvSpPr>
          <p:cNvPr id="4" name="Footer Placeholder 3">
            <a:extLst>
              <a:ext uri="{FF2B5EF4-FFF2-40B4-BE49-F238E27FC236}">
                <a16:creationId xmlns:a16="http://schemas.microsoft.com/office/drawing/2014/main" id="{B5474ADF-BC69-2E4F-BAB9-F7415D479F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54399-EDBB-8A41-AC54-A60759C39ED5}"/>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2403603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E060A-D744-0244-A6FC-AA045CCB8CEE}"/>
              </a:ext>
            </a:extLst>
          </p:cNvPr>
          <p:cNvSpPr>
            <a:spLocks noGrp="1"/>
          </p:cNvSpPr>
          <p:nvPr>
            <p:ph type="dt" sz="half" idx="10"/>
          </p:nvPr>
        </p:nvSpPr>
        <p:spPr/>
        <p:txBody>
          <a:bodyPr/>
          <a:lstStyle/>
          <a:p>
            <a:fld id="{209E34D6-97BE-654E-A00A-90C6EA688383}" type="datetime1">
              <a:rPr lang="en-US" smtClean="0"/>
              <a:t>11/1/19</a:t>
            </a:fld>
            <a:endParaRPr lang="en-US"/>
          </a:p>
        </p:txBody>
      </p:sp>
      <p:sp>
        <p:nvSpPr>
          <p:cNvPr id="3" name="Footer Placeholder 2">
            <a:extLst>
              <a:ext uri="{FF2B5EF4-FFF2-40B4-BE49-F238E27FC236}">
                <a16:creationId xmlns:a16="http://schemas.microsoft.com/office/drawing/2014/main" id="{9FD43B6C-8B54-5144-B921-D99C26CF3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297B8E-F28E-0C42-A981-2404D424F415}"/>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3130396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C734-AFB7-DF41-B4C6-AADFADCD0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3F0BEE-F288-1945-B2CA-835F2EE36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778768-11A6-5E43-883E-2A79C9991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38F07A-429C-EE49-A868-585F2AC0D00D}"/>
              </a:ext>
            </a:extLst>
          </p:cNvPr>
          <p:cNvSpPr>
            <a:spLocks noGrp="1"/>
          </p:cNvSpPr>
          <p:nvPr>
            <p:ph type="dt" sz="half" idx="10"/>
          </p:nvPr>
        </p:nvSpPr>
        <p:spPr/>
        <p:txBody>
          <a:bodyPr/>
          <a:lstStyle/>
          <a:p>
            <a:fld id="{3BC78241-1177-1245-8B43-F0FE44962F75}" type="datetime1">
              <a:rPr lang="en-US" smtClean="0"/>
              <a:t>11/1/19</a:t>
            </a:fld>
            <a:endParaRPr lang="en-US"/>
          </a:p>
        </p:txBody>
      </p:sp>
      <p:sp>
        <p:nvSpPr>
          <p:cNvPr id="6" name="Footer Placeholder 5">
            <a:extLst>
              <a:ext uri="{FF2B5EF4-FFF2-40B4-BE49-F238E27FC236}">
                <a16:creationId xmlns:a16="http://schemas.microsoft.com/office/drawing/2014/main" id="{AABFAEC6-A29C-7641-823A-9FCDD9713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05974C-0482-924E-A6C0-1BC53A29940F}"/>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415677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A7D8-4D09-024D-8D93-794D3AA41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76E13A-B030-FF4C-8B66-464BA1D4A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3E13B2-F1F5-7145-AA0E-602BEE517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D719A3-4B11-0D45-A859-0F8F018A5845}"/>
              </a:ext>
            </a:extLst>
          </p:cNvPr>
          <p:cNvSpPr>
            <a:spLocks noGrp="1"/>
          </p:cNvSpPr>
          <p:nvPr>
            <p:ph type="dt" sz="half" idx="10"/>
          </p:nvPr>
        </p:nvSpPr>
        <p:spPr/>
        <p:txBody>
          <a:bodyPr/>
          <a:lstStyle/>
          <a:p>
            <a:fld id="{E92EBE49-1773-684D-84EF-6736678BD64B}" type="datetime1">
              <a:rPr lang="en-US" smtClean="0"/>
              <a:t>11/1/19</a:t>
            </a:fld>
            <a:endParaRPr lang="en-US"/>
          </a:p>
        </p:txBody>
      </p:sp>
      <p:sp>
        <p:nvSpPr>
          <p:cNvPr id="6" name="Footer Placeholder 5">
            <a:extLst>
              <a:ext uri="{FF2B5EF4-FFF2-40B4-BE49-F238E27FC236}">
                <a16:creationId xmlns:a16="http://schemas.microsoft.com/office/drawing/2014/main" id="{BC754111-E72F-2644-9F9B-684A8B0A7B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5954F-4D99-B543-AC9D-250D4174C791}"/>
              </a:ext>
            </a:extLst>
          </p:cNvPr>
          <p:cNvSpPr>
            <a:spLocks noGrp="1"/>
          </p:cNvSpPr>
          <p:nvPr>
            <p:ph type="sldNum" sz="quarter" idx="12"/>
          </p:nvPr>
        </p:nvSpPr>
        <p:spPr/>
        <p:txBody>
          <a:bodyPr/>
          <a:lstStyle/>
          <a:p>
            <a:fld id="{B4B5C5FA-1178-944A-9E70-16FB1BB2254C}" type="slidenum">
              <a:rPr lang="en-US" smtClean="0"/>
              <a:t>‹#›</a:t>
            </a:fld>
            <a:endParaRPr lang="en-US"/>
          </a:p>
        </p:txBody>
      </p:sp>
    </p:spTree>
    <p:extLst>
      <p:ext uri="{BB962C8B-B14F-4D97-AF65-F5344CB8AC3E}">
        <p14:creationId xmlns:p14="http://schemas.microsoft.com/office/powerpoint/2010/main" val="334955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85000">
              <a:srgbClr val="D1E9EA">
                <a:alpha val="28000"/>
              </a:srgbClr>
            </a:gs>
            <a:gs pos="25000">
              <a:schemeClr val="bg1">
                <a:alpha val="82000"/>
              </a:schemeClr>
            </a:gs>
            <a:gs pos="100000">
              <a:srgbClr val="A8D4A9"/>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D9B96-961A-5945-A55B-37C49C630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8CB775-7272-4548-B381-F366EB9D8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09CC2-DE3F-D741-B315-7DEBBCFB96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C436D-7ACD-8D46-8B44-868B56891CEB}" type="datetime1">
              <a:rPr lang="en-US" smtClean="0"/>
              <a:t>11/1/19</a:t>
            </a:fld>
            <a:endParaRPr lang="en-US"/>
          </a:p>
        </p:txBody>
      </p:sp>
      <p:sp>
        <p:nvSpPr>
          <p:cNvPr id="5" name="Footer Placeholder 4">
            <a:extLst>
              <a:ext uri="{FF2B5EF4-FFF2-40B4-BE49-F238E27FC236}">
                <a16:creationId xmlns:a16="http://schemas.microsoft.com/office/drawing/2014/main" id="{EE52E636-F232-7C4D-97A1-8C98B6DE6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92423A-5D4E-5941-989E-78C524FF7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5C5FA-1178-944A-9E70-16FB1BB2254C}" type="slidenum">
              <a:rPr lang="en-US" smtClean="0"/>
              <a:t>‹#›</a:t>
            </a:fld>
            <a:endParaRPr lang="en-US"/>
          </a:p>
        </p:txBody>
      </p:sp>
      <p:cxnSp>
        <p:nvCxnSpPr>
          <p:cNvPr id="8" name="Straight Connector 7">
            <a:extLst>
              <a:ext uri="{FF2B5EF4-FFF2-40B4-BE49-F238E27FC236}">
                <a16:creationId xmlns:a16="http://schemas.microsoft.com/office/drawing/2014/main" id="{2AED7AB9-CB66-6540-AA93-B5937882E6CC}"/>
              </a:ext>
            </a:extLst>
          </p:cNvPr>
          <p:cNvCxnSpPr>
            <a:cxnSpLocks/>
          </p:cNvCxnSpPr>
          <p:nvPr userDrawn="1"/>
        </p:nvCxnSpPr>
        <p:spPr>
          <a:xfrm flipV="1">
            <a:off x="12148658" y="36582"/>
            <a:ext cx="0" cy="6781854"/>
          </a:xfrm>
          <a:prstGeom prst="line">
            <a:avLst/>
          </a:prstGeom>
          <a:ln w="76200" cap="sq">
            <a:gradFill>
              <a:gsLst>
                <a:gs pos="0">
                  <a:srgbClr val="007742"/>
                </a:gs>
                <a:gs pos="57000">
                  <a:srgbClr val="A8D5D6"/>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A5276F-6142-7048-A78B-196C599A4740}"/>
              </a:ext>
            </a:extLst>
          </p:cNvPr>
          <p:cNvCxnSpPr>
            <a:cxnSpLocks/>
          </p:cNvCxnSpPr>
          <p:nvPr userDrawn="1"/>
        </p:nvCxnSpPr>
        <p:spPr>
          <a:xfrm>
            <a:off x="29022" y="36582"/>
            <a:ext cx="0" cy="6781853"/>
          </a:xfrm>
          <a:prstGeom prst="line">
            <a:avLst/>
          </a:prstGeom>
          <a:ln w="76200" cap="sq">
            <a:gradFill>
              <a:gsLst>
                <a:gs pos="0">
                  <a:srgbClr val="007742"/>
                </a:gs>
                <a:gs pos="57000">
                  <a:srgbClr val="A8D5D6"/>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3D255B-516D-1C49-A0E4-2542A4B4F654}"/>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b="-1"/>
          <a:stretch/>
        </p:blipFill>
        <p:spPr>
          <a:xfrm flipV="1">
            <a:off x="-1" y="5356507"/>
            <a:ext cx="12192001" cy="1501491"/>
          </a:xfrm>
          <a:prstGeom prst="rect">
            <a:avLst/>
          </a:prstGeom>
        </p:spPr>
      </p:pic>
    </p:spTree>
    <p:extLst>
      <p:ext uri="{BB962C8B-B14F-4D97-AF65-F5344CB8AC3E}">
        <p14:creationId xmlns:p14="http://schemas.microsoft.com/office/powerpoint/2010/main" val="248710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tiff"/><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ourino.chemane@morenet.ac.mz" TargetMode="External"/><Relationship Id="rId2" Type="http://schemas.openxmlformats.org/officeDocument/2006/relationships/hyperlink" Target="mailto:academia@morenet.ac.mz" TargetMode="External"/><Relationship Id="rId1" Type="http://schemas.openxmlformats.org/officeDocument/2006/relationships/slideLayout" Target="../slideLayouts/slideLayout2.xml"/><Relationship Id="rId4" Type="http://schemas.openxmlformats.org/officeDocument/2006/relationships/hyperlink" Target="mailto:Moises.mucelo@morenet.ac.m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79A4-150E-834C-A1B0-9E2BF0137DDD}"/>
              </a:ext>
            </a:extLst>
          </p:cNvPr>
          <p:cNvSpPr>
            <a:spLocks noGrp="1"/>
          </p:cNvSpPr>
          <p:nvPr>
            <p:ph type="ctrTitle"/>
          </p:nvPr>
        </p:nvSpPr>
        <p:spPr>
          <a:xfrm>
            <a:off x="1110353" y="2601461"/>
            <a:ext cx="9971285" cy="1035963"/>
          </a:xfrm>
          <a:ln>
            <a:noFill/>
          </a:ln>
        </p:spPr>
        <p:txBody>
          <a:bodyPr>
            <a:normAutofit/>
          </a:bodyPr>
          <a:lstStyle/>
          <a:p>
            <a:r>
              <a:rPr lang="en-US" sz="3200" b="1" spc="10" dirty="0">
                <a:solidFill>
                  <a:schemeClr val="accent6">
                    <a:lumMod val="75000"/>
                  </a:schemeClr>
                </a:solidFill>
                <a:latin typeface="Avenir Heavy" panose="02000503020000020003" pitchFamily="2" charset="0"/>
              </a:rPr>
              <a:t>Challenges for NRENs Technical Training Services: MoRENet Case Study</a:t>
            </a:r>
            <a:r>
              <a:rPr lang="en-US" sz="3200" b="1" spc="10" dirty="0">
                <a:solidFill>
                  <a:schemeClr val="accent6">
                    <a:lumMod val="75000"/>
                  </a:schemeClr>
                </a:solidFill>
                <a:effectLst/>
                <a:latin typeface="Avenir Heavy" panose="02000503020000020003" pitchFamily="2" charset="0"/>
              </a:rPr>
              <a:t> </a:t>
            </a:r>
            <a:endParaRPr lang="en-US" sz="3200" b="1" spc="10" dirty="0">
              <a:solidFill>
                <a:schemeClr val="accent6">
                  <a:lumMod val="75000"/>
                </a:schemeClr>
              </a:solidFill>
              <a:latin typeface="Avenir Heavy" panose="02000503020000020003" pitchFamily="2" charset="0"/>
            </a:endParaRPr>
          </a:p>
        </p:txBody>
      </p:sp>
      <p:sp>
        <p:nvSpPr>
          <p:cNvPr id="3" name="Subtitle 2">
            <a:extLst>
              <a:ext uri="{FF2B5EF4-FFF2-40B4-BE49-F238E27FC236}">
                <a16:creationId xmlns:a16="http://schemas.microsoft.com/office/drawing/2014/main" id="{52A88ABD-23C0-EC4C-9DF5-C729244FE99E}"/>
              </a:ext>
            </a:extLst>
          </p:cNvPr>
          <p:cNvSpPr>
            <a:spLocks noGrp="1"/>
          </p:cNvSpPr>
          <p:nvPr>
            <p:ph type="subTitle" idx="1"/>
          </p:nvPr>
        </p:nvSpPr>
        <p:spPr>
          <a:xfrm>
            <a:off x="3910701" y="3793310"/>
            <a:ext cx="4699900" cy="944562"/>
          </a:xfrm>
          <a:ln>
            <a:noFill/>
          </a:ln>
        </p:spPr>
        <p:txBody>
          <a:bodyPr>
            <a:normAutofit/>
          </a:bodyPr>
          <a:lstStyle/>
          <a:p>
            <a:pPr algn="l">
              <a:lnSpc>
                <a:spcPct val="100000"/>
              </a:lnSpc>
              <a:spcBef>
                <a:spcPts val="0"/>
              </a:spcBef>
            </a:pPr>
            <a:r>
              <a:rPr lang="en-US" sz="1400" b="1" dirty="0">
                <a:latin typeface="Avenir Book" panose="02000503020000020003" pitchFamily="2" charset="0"/>
              </a:rPr>
              <a:t>Prof. Doctor Eng. Lourino Chemane</a:t>
            </a:r>
            <a:r>
              <a:rPr lang="en-US" sz="1400" dirty="0">
                <a:latin typeface="Avenir Book" panose="02000503020000020003" pitchFamily="2" charset="0"/>
              </a:rPr>
              <a:t>, MoRENet CEO</a:t>
            </a:r>
          </a:p>
          <a:p>
            <a:pPr algn="l">
              <a:lnSpc>
                <a:spcPct val="100000"/>
              </a:lnSpc>
              <a:spcBef>
                <a:spcPts val="0"/>
              </a:spcBef>
            </a:pPr>
            <a:r>
              <a:rPr lang="en-US" sz="1400" b="1" dirty="0">
                <a:latin typeface="Avenir Book" panose="02000503020000020003" pitchFamily="2" charset="0"/>
              </a:rPr>
              <a:t>Eng. Moises Mucelo</a:t>
            </a:r>
            <a:r>
              <a:rPr lang="en-US" sz="1400" dirty="0">
                <a:latin typeface="Avenir Book" panose="02000503020000020003" pitchFamily="2" charset="0"/>
              </a:rPr>
              <a:t>, MoRENet Academy Manager</a:t>
            </a:r>
          </a:p>
          <a:p>
            <a:pPr algn="l">
              <a:lnSpc>
                <a:spcPct val="100000"/>
              </a:lnSpc>
              <a:spcBef>
                <a:spcPts val="0"/>
              </a:spcBef>
            </a:pPr>
            <a:endParaRPr lang="en-US" sz="1200" dirty="0">
              <a:latin typeface="Avenir Book" panose="02000503020000020003" pitchFamily="2" charset="0"/>
            </a:endParaRPr>
          </a:p>
          <a:p>
            <a:pPr algn="l">
              <a:lnSpc>
                <a:spcPct val="100000"/>
              </a:lnSpc>
              <a:spcBef>
                <a:spcPts val="0"/>
              </a:spcBef>
            </a:pPr>
            <a:r>
              <a:rPr lang="en-US" sz="1200" dirty="0">
                <a:latin typeface="Avenir Book" panose="02000503020000020003" pitchFamily="2" charset="0"/>
              </a:rPr>
              <a:t>	01 November 2019</a:t>
            </a:r>
          </a:p>
        </p:txBody>
      </p:sp>
      <p:pic>
        <p:nvPicPr>
          <p:cNvPr id="4" name="Picture 3" descr="UC2019 logo (2)">
            <a:extLst>
              <a:ext uri="{FF2B5EF4-FFF2-40B4-BE49-F238E27FC236}">
                <a16:creationId xmlns:a16="http://schemas.microsoft.com/office/drawing/2014/main" id="{88296E11-6A5F-684F-8AA1-5EC93EE6FD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3701745" y="5838320"/>
            <a:ext cx="2962102" cy="797166"/>
          </a:xfrm>
          <a:prstGeom prst="rect">
            <a:avLst/>
          </a:prstGeom>
          <a:noFill/>
          <a:ln>
            <a:noFill/>
          </a:ln>
        </p:spPr>
      </p:pic>
      <p:sp>
        <p:nvSpPr>
          <p:cNvPr id="6" name="Rectangle 5">
            <a:extLst>
              <a:ext uri="{FF2B5EF4-FFF2-40B4-BE49-F238E27FC236}">
                <a16:creationId xmlns:a16="http://schemas.microsoft.com/office/drawing/2014/main" id="{428370A8-9F1E-B544-AD12-E2C9A1267DD3}"/>
              </a:ext>
            </a:extLst>
          </p:cNvPr>
          <p:cNvSpPr/>
          <p:nvPr/>
        </p:nvSpPr>
        <p:spPr>
          <a:xfrm>
            <a:off x="7044415" y="6014324"/>
            <a:ext cx="3813562" cy="523220"/>
          </a:xfrm>
          <a:prstGeom prst="rect">
            <a:avLst/>
          </a:prstGeom>
        </p:spPr>
        <p:txBody>
          <a:bodyPr wrap="square">
            <a:spAutoFit/>
          </a:bodyPr>
          <a:lstStyle/>
          <a:p>
            <a:r>
              <a:rPr lang="en-US" sz="1400" b="1" dirty="0">
                <a:latin typeface="Avenir Light" panose="020B0402020203020204" pitchFamily="34" charset="77"/>
              </a:rPr>
              <a:t>31 October 2019 to 1 November 2019</a:t>
            </a:r>
          </a:p>
          <a:p>
            <a:r>
              <a:rPr lang="en-US" sz="1400" b="1" dirty="0">
                <a:latin typeface="Avenir Light" panose="020B0402020203020204" pitchFamily="34" charset="77"/>
              </a:rPr>
              <a:t>Madagascar</a:t>
            </a:r>
            <a:endParaRPr lang="en-US" sz="1400" b="1" dirty="0">
              <a:effectLst/>
              <a:latin typeface="Avenir Light" panose="020B0402020203020204" pitchFamily="34" charset="77"/>
            </a:endParaRPr>
          </a:p>
        </p:txBody>
      </p:sp>
      <p:pic>
        <p:nvPicPr>
          <p:cNvPr id="1025" name="Picture 1" descr="Emblem_of_Mozambique_svg">
            <a:extLst>
              <a:ext uri="{FF2B5EF4-FFF2-40B4-BE49-F238E27FC236}">
                <a16:creationId xmlns:a16="http://schemas.microsoft.com/office/drawing/2014/main" id="{7BCBC602-9653-D841-A6FD-682BAAEAF6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91607" y="90959"/>
            <a:ext cx="576000" cy="6063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3BE6FB29-6926-C94B-A7F1-F3E635B9124A}"/>
              </a:ext>
            </a:extLst>
          </p:cNvPr>
          <p:cNvSpPr>
            <a:spLocks noChangeArrowheads="1"/>
          </p:cNvSpPr>
          <p:nvPr/>
        </p:nvSpPr>
        <p:spPr bwMode="auto">
          <a:xfrm>
            <a:off x="-5" y="697274"/>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1200" dirty="0">
                <a:latin typeface="Avenir Roman" panose="02000503020000020003" pitchFamily="2" charset="0"/>
                <a:ea typeface="Arial Unicode MS" panose="020B0604020202020204" pitchFamily="34" charset="-128"/>
                <a:cs typeface="Arial Unicode MS" panose="020B0604020202020204" pitchFamily="34" charset="-128"/>
              </a:rPr>
              <a:t>Republic of Mozambique</a:t>
            </a:r>
          </a:p>
          <a:p>
            <a:pPr lvl="0" algn="ctr" eaLnBrk="0" fontAlgn="base" hangingPunct="0">
              <a:spcBef>
                <a:spcPct val="0"/>
              </a:spcBef>
              <a:spcAft>
                <a:spcPct val="0"/>
              </a:spcAft>
            </a:pPr>
            <a:r>
              <a:rPr lang="en-US" altLang="en-US" sz="1200" dirty="0">
                <a:latin typeface="Avenir Roman" panose="02000503020000020003" pitchFamily="2" charset="0"/>
                <a:ea typeface="Arial Unicode MS" panose="020B0604020202020204" pitchFamily="34" charset="-128"/>
                <a:cs typeface="Arial Unicode MS" panose="020B0604020202020204" pitchFamily="34" charset="-128"/>
              </a:rPr>
              <a:t>Ministry of Science and Technology, Higher and Technical Vocational Education</a:t>
            </a:r>
          </a:p>
          <a:p>
            <a:pPr lvl="0" algn="ctr" eaLnBrk="0" fontAlgn="base" hangingPunct="0">
              <a:spcBef>
                <a:spcPct val="0"/>
              </a:spcBef>
              <a:spcAft>
                <a:spcPct val="0"/>
              </a:spcAft>
            </a:pPr>
            <a:r>
              <a:rPr lang="en-US" altLang="en-US" sz="1200" dirty="0">
                <a:latin typeface="Avenir Roman" panose="02000503020000020003" pitchFamily="2" charset="0"/>
                <a:ea typeface="Arial Unicode MS" panose="020B0604020202020204" pitchFamily="34" charset="-128"/>
                <a:cs typeface="Arial Unicode MS" panose="020B0604020202020204" pitchFamily="34" charset="-128"/>
              </a:rPr>
              <a:t>Mozambique Research and Education Network </a:t>
            </a:r>
          </a:p>
          <a:p>
            <a:pPr lvl="0" algn="ctr" eaLnBrk="0" fontAlgn="base" hangingPunct="0">
              <a:spcBef>
                <a:spcPct val="0"/>
              </a:spcBef>
              <a:spcAft>
                <a:spcPct val="0"/>
              </a:spcAft>
            </a:pPr>
            <a:r>
              <a:rPr lang="en-US" altLang="en-US" sz="1200" dirty="0">
                <a:latin typeface="Avenir Roman" panose="02000503020000020003" pitchFamily="2" charset="0"/>
                <a:ea typeface="Arial Unicode MS" panose="020B0604020202020204" pitchFamily="34" charset="-128"/>
                <a:cs typeface="Arial Unicode MS" panose="020B0604020202020204" pitchFamily="34" charset="-128"/>
              </a:rPr>
              <a:t>(</a:t>
            </a:r>
            <a:r>
              <a:rPr lang="en-US" altLang="en-US" sz="1200" b="1" dirty="0">
                <a:latin typeface="Avenir Roman" panose="02000503020000020003" pitchFamily="2" charset="0"/>
                <a:ea typeface="Arial Unicode MS" panose="020B0604020202020204" pitchFamily="34" charset="-128"/>
                <a:cs typeface="Arial Unicode MS" panose="020B0604020202020204" pitchFamily="34" charset="-128"/>
              </a:rPr>
              <a:t>MoRENet</a:t>
            </a:r>
            <a:r>
              <a:rPr lang="en-US" altLang="en-US" sz="1200" dirty="0">
                <a:latin typeface="Avenir Roman" panose="02000503020000020003" pitchFamily="2" charset="0"/>
                <a:ea typeface="Arial Unicode MS" panose="020B0604020202020204" pitchFamily="34" charset="-128"/>
                <a:cs typeface="Arial Unicode MS" panose="020B0604020202020204" pitchFamily="34" charset="-128"/>
              </a:rPr>
              <a:t>)</a:t>
            </a:r>
          </a:p>
        </p:txBody>
      </p:sp>
      <p:sp>
        <p:nvSpPr>
          <p:cNvPr id="9" name="Slide Number Placeholder 8">
            <a:extLst>
              <a:ext uri="{FF2B5EF4-FFF2-40B4-BE49-F238E27FC236}">
                <a16:creationId xmlns:a16="http://schemas.microsoft.com/office/drawing/2014/main" id="{799C2DBC-853A-2846-B49B-B67919D2C16E}"/>
              </a:ext>
            </a:extLst>
          </p:cNvPr>
          <p:cNvSpPr>
            <a:spLocks noGrp="1"/>
          </p:cNvSpPr>
          <p:nvPr>
            <p:ph type="sldNum" sz="quarter" idx="12"/>
          </p:nvPr>
        </p:nvSpPr>
        <p:spPr/>
        <p:txBody>
          <a:bodyPr/>
          <a:lstStyle/>
          <a:p>
            <a:fld id="{B4B5C5FA-1178-944A-9E70-16FB1BB2254C}" type="slidenum">
              <a:rPr lang="en-US" smtClean="0"/>
              <a:t>1</a:t>
            </a:fld>
            <a:endParaRPr lang="en-US"/>
          </a:p>
        </p:txBody>
      </p:sp>
    </p:spTree>
    <p:extLst>
      <p:ext uri="{BB962C8B-B14F-4D97-AF65-F5344CB8AC3E}">
        <p14:creationId xmlns:p14="http://schemas.microsoft.com/office/powerpoint/2010/main" val="283183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3. </a:t>
            </a:r>
            <a:r>
              <a:rPr lang="en-US" sz="3200" b="1" u="sng" dirty="0">
                <a:solidFill>
                  <a:schemeClr val="accent6">
                    <a:lumMod val="75000"/>
                  </a:schemeClr>
                </a:solidFill>
                <a:latin typeface="Avenir Roman" panose="02000503020000020003" pitchFamily="2" charset="0"/>
              </a:rPr>
              <a:t>Research Objectives and Methods </a:t>
            </a:r>
          </a:p>
        </p:txBody>
      </p:sp>
      <p:sp>
        <p:nvSpPr>
          <p:cNvPr id="4" name="TextBox 3">
            <a:extLst>
              <a:ext uri="{FF2B5EF4-FFF2-40B4-BE49-F238E27FC236}">
                <a16:creationId xmlns:a16="http://schemas.microsoft.com/office/drawing/2014/main" id="{48761FA3-10F4-4349-979B-9A18EECC8C0D}"/>
              </a:ext>
            </a:extLst>
          </p:cNvPr>
          <p:cNvSpPr txBox="1"/>
          <p:nvPr/>
        </p:nvSpPr>
        <p:spPr>
          <a:xfrm>
            <a:off x="1773988" y="1843053"/>
            <a:ext cx="7724274" cy="1231106"/>
          </a:xfrm>
          <a:prstGeom prst="rect">
            <a:avLst/>
          </a:prstGeom>
          <a:noFill/>
        </p:spPr>
        <p:txBody>
          <a:bodyPr wrap="square" rtlCol="0">
            <a:spAutoFit/>
          </a:bodyPr>
          <a:lstStyle/>
          <a:p>
            <a:r>
              <a:rPr lang="en-US" sz="2000" b="1" dirty="0">
                <a:latin typeface="Avenir Roman" panose="02000503020000020003" pitchFamily="2" charset="0"/>
              </a:rPr>
              <a:t>1. Survey/questionnaire addressed to focal points</a:t>
            </a:r>
          </a:p>
          <a:p>
            <a:pPr marL="720725" indent="-398463">
              <a:buFont typeface="Arial" panose="020B0604020202020204" pitchFamily="34" charset="0"/>
              <a:buChar char="•"/>
            </a:pPr>
            <a:r>
              <a:rPr lang="en-US" dirty="0">
                <a:latin typeface="Avenir Roman" panose="02000503020000020003" pitchFamily="2" charset="0"/>
              </a:rPr>
              <a:t>To meet technical training needs;</a:t>
            </a:r>
          </a:p>
          <a:p>
            <a:pPr marL="720725" indent="-398463">
              <a:buFont typeface="Arial" panose="020B0604020202020204" pitchFamily="34" charset="0"/>
              <a:buChar char="•"/>
            </a:pPr>
            <a:r>
              <a:rPr lang="en-US" dirty="0">
                <a:latin typeface="Avenir Roman" panose="02000503020000020003" pitchFamily="2" charset="0"/>
              </a:rPr>
              <a:t>Online forms, nationwide;</a:t>
            </a:r>
          </a:p>
          <a:p>
            <a:pPr marL="720725" indent="-398463">
              <a:buFont typeface="Arial" panose="020B0604020202020204" pitchFamily="34" charset="0"/>
              <a:buChar char="•"/>
            </a:pPr>
            <a:r>
              <a:rPr lang="en-US" dirty="0">
                <a:latin typeface="Avenir Roman" panose="02000503020000020003" pitchFamily="2" charset="0"/>
              </a:rPr>
              <a:t>Type: quantitative. </a:t>
            </a:r>
          </a:p>
        </p:txBody>
      </p:sp>
      <p:sp>
        <p:nvSpPr>
          <p:cNvPr id="5" name="TextBox 4">
            <a:extLst>
              <a:ext uri="{FF2B5EF4-FFF2-40B4-BE49-F238E27FC236}">
                <a16:creationId xmlns:a16="http://schemas.microsoft.com/office/drawing/2014/main" id="{8955E19C-9CCA-BA4B-BCB1-E9674A4E1AE5}"/>
              </a:ext>
            </a:extLst>
          </p:cNvPr>
          <p:cNvSpPr txBox="1"/>
          <p:nvPr/>
        </p:nvSpPr>
        <p:spPr>
          <a:xfrm>
            <a:off x="1773988" y="3234166"/>
            <a:ext cx="7724275" cy="1508105"/>
          </a:xfrm>
          <a:prstGeom prst="rect">
            <a:avLst/>
          </a:prstGeom>
          <a:noFill/>
        </p:spPr>
        <p:txBody>
          <a:bodyPr wrap="square" rtlCol="0">
            <a:spAutoFit/>
          </a:bodyPr>
          <a:lstStyle/>
          <a:p>
            <a:r>
              <a:rPr lang="en-US" sz="2000" b="1" dirty="0">
                <a:latin typeface="Avenir Roman" panose="02000503020000020003" pitchFamily="2" charset="0"/>
              </a:rPr>
              <a:t>2. Help desk information – Network Operating Center (NOC)</a:t>
            </a:r>
          </a:p>
          <a:p>
            <a:pPr marL="720725" indent="-398463">
              <a:buFont typeface="Arial" panose="020B0604020202020204" pitchFamily="34" charset="0"/>
              <a:buChar char="•"/>
            </a:pPr>
            <a:r>
              <a:rPr lang="en-US" dirty="0">
                <a:latin typeface="Avenir Roman" panose="02000503020000020003" pitchFamily="2" charset="0"/>
              </a:rPr>
              <a:t>For technical assistance;</a:t>
            </a:r>
          </a:p>
          <a:p>
            <a:pPr marL="720725" indent="-398463">
              <a:buFont typeface="Arial" panose="020B0604020202020204" pitchFamily="34" charset="0"/>
              <a:buChar char="•"/>
            </a:pPr>
            <a:r>
              <a:rPr lang="en-US" dirty="0">
                <a:latin typeface="Avenir Roman" panose="02000503020000020003" pitchFamily="2" charset="0"/>
              </a:rPr>
              <a:t>Multi communication ways: WhatsApp, phone calls, email, collaboration tools (Skype, TeamViewer,  Videoconferencing, …);</a:t>
            </a:r>
          </a:p>
          <a:p>
            <a:pPr marL="720725" indent="-398463">
              <a:buFont typeface="Arial" panose="020B0604020202020204" pitchFamily="34" charset="0"/>
              <a:buChar char="•"/>
            </a:pPr>
            <a:r>
              <a:rPr lang="en-US" dirty="0">
                <a:latin typeface="Avenir Roman" panose="02000503020000020003" pitchFamily="2" charset="0"/>
              </a:rPr>
              <a:t>Type: qualitative. </a:t>
            </a:r>
          </a:p>
        </p:txBody>
      </p:sp>
      <p:sp>
        <p:nvSpPr>
          <p:cNvPr id="6" name="TextBox 5">
            <a:extLst>
              <a:ext uri="{FF2B5EF4-FFF2-40B4-BE49-F238E27FC236}">
                <a16:creationId xmlns:a16="http://schemas.microsoft.com/office/drawing/2014/main" id="{F82B0509-EFF7-9042-AADA-39E86E663844}"/>
              </a:ext>
            </a:extLst>
          </p:cNvPr>
          <p:cNvSpPr txBox="1"/>
          <p:nvPr/>
        </p:nvSpPr>
        <p:spPr>
          <a:xfrm>
            <a:off x="1773989" y="4939606"/>
            <a:ext cx="7724274" cy="954107"/>
          </a:xfrm>
          <a:prstGeom prst="rect">
            <a:avLst/>
          </a:prstGeom>
          <a:noFill/>
        </p:spPr>
        <p:txBody>
          <a:bodyPr wrap="square" rtlCol="0">
            <a:spAutoFit/>
          </a:bodyPr>
          <a:lstStyle/>
          <a:p>
            <a:r>
              <a:rPr lang="en-US" sz="2000" b="1" dirty="0">
                <a:latin typeface="Avenir Roman" panose="02000503020000020003" pitchFamily="2" charset="0"/>
              </a:rPr>
              <a:t>3. Training Results – MoRENet Academy</a:t>
            </a:r>
          </a:p>
          <a:p>
            <a:pPr marL="720725" indent="-398463">
              <a:buFont typeface="Arial" panose="020B0604020202020204" pitchFamily="34" charset="0"/>
              <a:buChar char="•"/>
            </a:pPr>
            <a:r>
              <a:rPr lang="en-US" dirty="0">
                <a:latin typeface="Avenir Roman" panose="02000503020000020003" pitchFamily="2" charset="0"/>
              </a:rPr>
              <a:t>Trainings database: 2018 and 2019;</a:t>
            </a:r>
          </a:p>
          <a:p>
            <a:pPr marL="720725" indent="-398463">
              <a:buFont typeface="Arial" panose="020B0604020202020204" pitchFamily="34" charset="0"/>
              <a:buChar char="•"/>
            </a:pPr>
            <a:r>
              <a:rPr lang="en-US" dirty="0">
                <a:latin typeface="Avenir Roman" panose="02000503020000020003" pitchFamily="2" charset="0"/>
              </a:rPr>
              <a:t>Classroom and online trainings.</a:t>
            </a:r>
          </a:p>
        </p:txBody>
      </p:sp>
      <p:sp>
        <p:nvSpPr>
          <p:cNvPr id="8" name="Rectangle 7">
            <a:extLst>
              <a:ext uri="{FF2B5EF4-FFF2-40B4-BE49-F238E27FC236}">
                <a16:creationId xmlns:a16="http://schemas.microsoft.com/office/drawing/2014/main" id="{B8791776-9B8F-044D-9D7F-B0B31C6FB2F3}"/>
              </a:ext>
            </a:extLst>
          </p:cNvPr>
          <p:cNvSpPr/>
          <p:nvPr/>
        </p:nvSpPr>
        <p:spPr>
          <a:xfrm>
            <a:off x="1473200" y="1258278"/>
            <a:ext cx="2252540" cy="523220"/>
          </a:xfrm>
          <a:prstGeom prst="rect">
            <a:avLst/>
          </a:prstGeom>
        </p:spPr>
        <p:txBody>
          <a:bodyPr wrap="square">
            <a:spAutoFit/>
          </a:bodyPr>
          <a:lstStyle/>
          <a:p>
            <a:r>
              <a:rPr lang="en-US" sz="2800" dirty="0">
                <a:solidFill>
                  <a:srgbClr val="98DACD"/>
                </a:solidFill>
                <a:latin typeface="Avenir Black" panose="02000503020000020003" pitchFamily="2" charset="0"/>
              </a:rPr>
              <a:t>Methods</a:t>
            </a:r>
          </a:p>
        </p:txBody>
      </p:sp>
      <p:sp>
        <p:nvSpPr>
          <p:cNvPr id="3" name="Slide Number Placeholder 2">
            <a:extLst>
              <a:ext uri="{FF2B5EF4-FFF2-40B4-BE49-F238E27FC236}">
                <a16:creationId xmlns:a16="http://schemas.microsoft.com/office/drawing/2014/main" id="{D302B7E5-B738-F14B-8DBA-772BAE792DB0}"/>
              </a:ext>
            </a:extLst>
          </p:cNvPr>
          <p:cNvSpPr>
            <a:spLocks noGrp="1"/>
          </p:cNvSpPr>
          <p:nvPr>
            <p:ph type="sldNum" sz="quarter" idx="12"/>
          </p:nvPr>
        </p:nvSpPr>
        <p:spPr/>
        <p:txBody>
          <a:bodyPr/>
          <a:lstStyle/>
          <a:p>
            <a:fld id="{B4B5C5FA-1178-944A-9E70-16FB1BB2254C}" type="slidenum">
              <a:rPr lang="en-US" smtClean="0"/>
              <a:t>10</a:t>
            </a:fld>
            <a:endParaRPr lang="en-US" dirty="0"/>
          </a:p>
        </p:txBody>
      </p:sp>
    </p:spTree>
    <p:extLst>
      <p:ext uri="{BB962C8B-B14F-4D97-AF65-F5344CB8AC3E}">
        <p14:creationId xmlns:p14="http://schemas.microsoft.com/office/powerpoint/2010/main" val="378539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3043523" y="1305389"/>
            <a:ext cx="8062760" cy="471812"/>
          </a:xfrm>
        </p:spPr>
        <p:txBody>
          <a:bodyPr numCol="1" anchor="ctr" anchorCtr="0">
            <a:normAutofit/>
          </a:bodyPr>
          <a:lstStyle/>
          <a:p>
            <a:pPr marL="0" indent="0">
              <a:buNone/>
            </a:pPr>
            <a:r>
              <a:rPr lang="en-US" sz="2000" b="1" dirty="0">
                <a:latin typeface="Avenir Roman" panose="02000503020000020003" pitchFamily="2" charset="0"/>
              </a:rPr>
              <a:t>Survey/questionnaire addressed to focal points </a:t>
            </a:r>
            <a:endParaRPr lang="en-US" sz="2000" dirty="0">
              <a:latin typeface="Avenir Roman" panose="02000503020000020003" pitchFamily="2" charset="0"/>
            </a:endParaRPr>
          </a:p>
        </p:txBody>
      </p:sp>
      <p:graphicFrame>
        <p:nvGraphicFramePr>
          <p:cNvPr id="5" name="Chart 4">
            <a:extLst>
              <a:ext uri="{FF2B5EF4-FFF2-40B4-BE49-F238E27FC236}">
                <a16:creationId xmlns:a16="http://schemas.microsoft.com/office/drawing/2014/main" id="{48F894D3-76B0-1D4D-A533-7EF17DF6BC00}"/>
              </a:ext>
            </a:extLst>
          </p:cNvPr>
          <p:cNvGraphicFramePr>
            <a:graphicFrameLocks/>
          </p:cNvGraphicFramePr>
          <p:nvPr>
            <p:extLst>
              <p:ext uri="{D42A27DB-BD31-4B8C-83A1-F6EECF244321}">
                <p14:modId xmlns:p14="http://schemas.microsoft.com/office/powerpoint/2010/main" val="2823028148"/>
              </p:ext>
            </p:extLst>
          </p:nvPr>
        </p:nvGraphicFramePr>
        <p:xfrm>
          <a:off x="315287" y="3209520"/>
          <a:ext cx="3881156" cy="3419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B8E9D71-D9B4-3845-BEFB-9C2712137ACF}"/>
              </a:ext>
            </a:extLst>
          </p:cNvPr>
          <p:cNvGraphicFramePr>
            <a:graphicFrameLocks/>
          </p:cNvGraphicFramePr>
          <p:nvPr>
            <p:extLst>
              <p:ext uri="{D42A27DB-BD31-4B8C-83A1-F6EECF244321}">
                <p14:modId xmlns:p14="http://schemas.microsoft.com/office/powerpoint/2010/main" val="4098313842"/>
              </p:ext>
            </p:extLst>
          </p:nvPr>
        </p:nvGraphicFramePr>
        <p:xfrm>
          <a:off x="4470704" y="3209520"/>
          <a:ext cx="4111822" cy="3419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1956BC1-987C-2B44-B786-465B689DFA55}"/>
              </a:ext>
            </a:extLst>
          </p:cNvPr>
          <p:cNvGraphicFramePr>
            <a:graphicFrameLocks/>
          </p:cNvGraphicFramePr>
          <p:nvPr>
            <p:extLst>
              <p:ext uri="{D42A27DB-BD31-4B8C-83A1-F6EECF244321}">
                <p14:modId xmlns:p14="http://schemas.microsoft.com/office/powerpoint/2010/main" val="1967620185"/>
              </p:ext>
            </p:extLst>
          </p:nvPr>
        </p:nvGraphicFramePr>
        <p:xfrm>
          <a:off x="8964386" y="3223156"/>
          <a:ext cx="3002743" cy="340624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F7EDB830-A278-D441-A099-0F7471E526AD}"/>
              </a:ext>
            </a:extLst>
          </p:cNvPr>
          <p:cNvSpPr/>
          <p:nvPr/>
        </p:nvSpPr>
        <p:spPr>
          <a:xfrm>
            <a:off x="3173822" y="1673642"/>
            <a:ext cx="8270084" cy="1200329"/>
          </a:xfrm>
          <a:prstGeom prst="rect">
            <a:avLst/>
          </a:prstGeom>
        </p:spPr>
        <p:txBody>
          <a:bodyPr wrap="none">
            <a:spAutoFit/>
          </a:bodyPr>
          <a:lstStyle/>
          <a:p>
            <a:pPr marL="182563" indent="-182563">
              <a:buFont typeface="Arial" panose="020B0604020202020204" pitchFamily="34" charset="0"/>
              <a:buChar char="•"/>
            </a:pPr>
            <a:r>
              <a:rPr lang="en-US" dirty="0">
                <a:latin typeface="Avenir Roman" panose="02000503020000020003" pitchFamily="2" charset="0"/>
              </a:rPr>
              <a:t>Sample: 85 interviewers – focal points from MoRENet connected institutions;</a:t>
            </a:r>
          </a:p>
          <a:p>
            <a:pPr marL="182563" indent="-182563">
              <a:buFont typeface="Arial" panose="020B0604020202020204" pitchFamily="34" charset="0"/>
              <a:buChar char="•"/>
            </a:pPr>
            <a:r>
              <a:rPr lang="en-US" dirty="0">
                <a:latin typeface="Avenir Roman" panose="02000503020000020003" pitchFamily="2" charset="0"/>
              </a:rPr>
              <a:t>Institutions: Higher Education, Research, TVET;</a:t>
            </a:r>
          </a:p>
          <a:p>
            <a:pPr marL="182563" indent="-182563">
              <a:buFont typeface="Arial" panose="020B0604020202020204" pitchFamily="34" charset="0"/>
              <a:buChar char="•"/>
            </a:pPr>
            <a:r>
              <a:rPr lang="en-US" dirty="0">
                <a:latin typeface="Avenir Roman" panose="02000503020000020003" pitchFamily="2" charset="0"/>
              </a:rPr>
              <a:t>Nationwide (11 provinces); </a:t>
            </a:r>
          </a:p>
          <a:p>
            <a:pPr marL="182563" indent="-182563">
              <a:buFont typeface="Arial" panose="020B0604020202020204" pitchFamily="34" charset="0"/>
              <a:buChar char="•"/>
            </a:pPr>
            <a:r>
              <a:rPr lang="en-US" dirty="0">
                <a:latin typeface="Avenir Roman" panose="02000503020000020003" pitchFamily="2" charset="0"/>
              </a:rPr>
              <a:t>Online form. </a:t>
            </a:r>
          </a:p>
        </p:txBody>
      </p:sp>
      <p:sp>
        <p:nvSpPr>
          <p:cNvPr id="11" name="Rectangle 10">
            <a:extLst>
              <a:ext uri="{FF2B5EF4-FFF2-40B4-BE49-F238E27FC236}">
                <a16:creationId xmlns:a16="http://schemas.microsoft.com/office/drawing/2014/main" id="{D73AD72A-4697-D44C-A468-754992F139F2}"/>
              </a:ext>
            </a:extLst>
          </p:cNvPr>
          <p:cNvSpPr/>
          <p:nvPr/>
        </p:nvSpPr>
        <p:spPr>
          <a:xfrm>
            <a:off x="1473200" y="1258278"/>
            <a:ext cx="2252540" cy="523220"/>
          </a:xfrm>
          <a:prstGeom prst="rect">
            <a:avLst/>
          </a:prstGeom>
        </p:spPr>
        <p:txBody>
          <a:bodyPr wrap="square">
            <a:spAutoFit/>
          </a:bodyPr>
          <a:lstStyle/>
          <a:p>
            <a:r>
              <a:rPr lang="en-US" sz="2800" dirty="0">
                <a:solidFill>
                  <a:srgbClr val="99D78E"/>
                </a:solidFill>
                <a:latin typeface="Avenir Black" panose="02000503020000020003" pitchFamily="2" charset="0"/>
              </a:rPr>
              <a:t>Findings</a:t>
            </a:r>
          </a:p>
        </p:txBody>
      </p:sp>
      <p:sp>
        <p:nvSpPr>
          <p:cNvPr id="4" name="Slide Number Placeholder 3">
            <a:extLst>
              <a:ext uri="{FF2B5EF4-FFF2-40B4-BE49-F238E27FC236}">
                <a16:creationId xmlns:a16="http://schemas.microsoft.com/office/drawing/2014/main" id="{FB3FA042-B249-E346-B70A-FCEFD6B8944D}"/>
              </a:ext>
            </a:extLst>
          </p:cNvPr>
          <p:cNvSpPr>
            <a:spLocks noGrp="1"/>
          </p:cNvSpPr>
          <p:nvPr>
            <p:ph type="sldNum" sz="quarter" idx="12"/>
          </p:nvPr>
        </p:nvSpPr>
        <p:spPr/>
        <p:txBody>
          <a:bodyPr/>
          <a:lstStyle/>
          <a:p>
            <a:fld id="{B4B5C5FA-1178-944A-9E70-16FB1BB2254C}" type="slidenum">
              <a:rPr lang="en-US" smtClean="0"/>
              <a:t>11</a:t>
            </a:fld>
            <a:endParaRPr lang="en-US" dirty="0"/>
          </a:p>
        </p:txBody>
      </p:sp>
    </p:spTree>
    <p:extLst>
      <p:ext uri="{BB962C8B-B14F-4D97-AF65-F5344CB8AC3E}">
        <p14:creationId xmlns:p14="http://schemas.microsoft.com/office/powerpoint/2010/main" val="359425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sp>
        <p:nvSpPr>
          <p:cNvPr id="9" name="Content Placeholder 2">
            <a:extLst>
              <a:ext uri="{FF2B5EF4-FFF2-40B4-BE49-F238E27FC236}">
                <a16:creationId xmlns:a16="http://schemas.microsoft.com/office/drawing/2014/main" id="{FB7AF1EA-DCD9-AF4C-8081-368A4EAF2A9F}"/>
              </a:ext>
            </a:extLst>
          </p:cNvPr>
          <p:cNvSpPr txBox="1">
            <a:spLocks/>
          </p:cNvSpPr>
          <p:nvPr/>
        </p:nvSpPr>
        <p:spPr>
          <a:xfrm>
            <a:off x="3043523" y="1305389"/>
            <a:ext cx="6432437" cy="471812"/>
          </a:xfrm>
          <a:prstGeom prst="rect">
            <a:avLst/>
          </a:prstGeom>
        </p:spPr>
        <p:txBody>
          <a:bodyPr vert="horz" lIns="91440" tIns="45720" rIns="91440" bIns="45720" numCol="1"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venir Roman" panose="02000503020000020003" pitchFamily="2" charset="0"/>
              </a:rPr>
              <a:t>Help Desk Information – Network Operation Center </a:t>
            </a:r>
            <a:endParaRPr lang="en-US" sz="2000" dirty="0">
              <a:latin typeface="Avenir Roman" panose="02000503020000020003" pitchFamily="2" charset="0"/>
            </a:endParaRPr>
          </a:p>
        </p:txBody>
      </p:sp>
      <p:sp>
        <p:nvSpPr>
          <p:cNvPr id="11" name="Rectangle 10">
            <a:extLst>
              <a:ext uri="{FF2B5EF4-FFF2-40B4-BE49-F238E27FC236}">
                <a16:creationId xmlns:a16="http://schemas.microsoft.com/office/drawing/2014/main" id="{70CF80EF-E11D-254D-B816-F373FF975DB2}"/>
              </a:ext>
            </a:extLst>
          </p:cNvPr>
          <p:cNvSpPr/>
          <p:nvPr/>
        </p:nvSpPr>
        <p:spPr>
          <a:xfrm>
            <a:off x="1473200" y="1258278"/>
            <a:ext cx="1749685" cy="523220"/>
          </a:xfrm>
          <a:prstGeom prst="rect">
            <a:avLst/>
          </a:prstGeom>
        </p:spPr>
        <p:txBody>
          <a:bodyPr wrap="square">
            <a:spAutoFit/>
          </a:bodyPr>
          <a:lstStyle/>
          <a:p>
            <a:r>
              <a:rPr lang="en-US" sz="2800" dirty="0">
                <a:solidFill>
                  <a:srgbClr val="99D78E"/>
                </a:solidFill>
                <a:latin typeface="Avenir Black" panose="02000503020000020003" pitchFamily="2" charset="0"/>
              </a:rPr>
              <a:t>Findings</a:t>
            </a:r>
          </a:p>
        </p:txBody>
      </p:sp>
      <p:pic>
        <p:nvPicPr>
          <p:cNvPr id="15" name="Picture 14">
            <a:extLst>
              <a:ext uri="{FF2B5EF4-FFF2-40B4-BE49-F238E27FC236}">
                <a16:creationId xmlns:a16="http://schemas.microsoft.com/office/drawing/2014/main" id="{2F44F2FC-088C-0F47-972B-F729316EFBE4}"/>
              </a:ext>
            </a:extLst>
          </p:cNvPr>
          <p:cNvPicPr>
            <a:picLocks noChangeAspect="1"/>
          </p:cNvPicPr>
          <p:nvPr/>
        </p:nvPicPr>
        <p:blipFill>
          <a:blip r:embed="rId2"/>
          <a:stretch>
            <a:fillRect/>
          </a:stretch>
        </p:blipFill>
        <p:spPr>
          <a:xfrm>
            <a:off x="6391821" y="2207246"/>
            <a:ext cx="3749704" cy="4376105"/>
          </a:xfrm>
          <a:prstGeom prst="rect">
            <a:avLst/>
          </a:prstGeom>
          <a:ln>
            <a:solidFill>
              <a:srgbClr val="80A4A6"/>
            </a:solidFill>
          </a:ln>
        </p:spPr>
      </p:pic>
      <p:pic>
        <p:nvPicPr>
          <p:cNvPr id="13" name="Picture 12">
            <a:extLst>
              <a:ext uri="{FF2B5EF4-FFF2-40B4-BE49-F238E27FC236}">
                <a16:creationId xmlns:a16="http://schemas.microsoft.com/office/drawing/2014/main" id="{9C113FFB-B4FB-844F-9876-18B1837859D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59982" y="765243"/>
            <a:ext cx="2305528" cy="3398156"/>
          </a:xfrm>
          <a:prstGeom prst="rect">
            <a:avLst/>
          </a:prstGeom>
          <a:ln>
            <a:solidFill>
              <a:srgbClr val="80A4A6"/>
            </a:solidFill>
          </a:ln>
        </p:spPr>
      </p:pic>
      <p:sp>
        <p:nvSpPr>
          <p:cNvPr id="18" name="Rectangle 17">
            <a:extLst>
              <a:ext uri="{FF2B5EF4-FFF2-40B4-BE49-F238E27FC236}">
                <a16:creationId xmlns:a16="http://schemas.microsoft.com/office/drawing/2014/main" id="{021AD696-26E3-6640-8CDD-17334D1F381B}"/>
              </a:ext>
            </a:extLst>
          </p:cNvPr>
          <p:cNvSpPr/>
          <p:nvPr/>
        </p:nvSpPr>
        <p:spPr>
          <a:xfrm>
            <a:off x="1353787" y="5666320"/>
            <a:ext cx="4157717" cy="707886"/>
          </a:xfrm>
          <a:prstGeom prst="rect">
            <a:avLst/>
          </a:prstGeom>
          <a:solidFill>
            <a:srgbClr val="FFFFFF"/>
          </a:solidFill>
          <a:ln>
            <a:solidFill>
              <a:srgbClr val="D4E5E5"/>
            </a:solidFill>
          </a:ln>
        </p:spPr>
        <p:txBody>
          <a:bodyPr wrap="square">
            <a:spAutoFit/>
          </a:bodyPr>
          <a:lstStyle/>
          <a:p>
            <a:pPr algn="ctr">
              <a:spcBef>
                <a:spcPts val="600"/>
              </a:spcBef>
            </a:pPr>
            <a:r>
              <a:rPr lang="en-US" sz="2000" b="1" dirty="0">
                <a:latin typeface="Avenir Roman" panose="02000503020000020003" pitchFamily="2" charset="0"/>
              </a:rPr>
              <a:t>Inputs for designing and planning trainings</a:t>
            </a:r>
          </a:p>
        </p:txBody>
      </p:sp>
      <p:grpSp>
        <p:nvGrpSpPr>
          <p:cNvPr id="3" name="Group 2">
            <a:extLst>
              <a:ext uri="{FF2B5EF4-FFF2-40B4-BE49-F238E27FC236}">
                <a16:creationId xmlns:a16="http://schemas.microsoft.com/office/drawing/2014/main" id="{85B9F95F-D7AE-DB4F-B72D-F2FBF149FB51}"/>
              </a:ext>
            </a:extLst>
          </p:cNvPr>
          <p:cNvGrpSpPr/>
          <p:nvPr/>
        </p:nvGrpSpPr>
        <p:grpSpPr>
          <a:xfrm>
            <a:off x="2794507" y="4738502"/>
            <a:ext cx="1271935" cy="915514"/>
            <a:chOff x="2621639" y="5029523"/>
            <a:chExt cx="1441373" cy="782200"/>
          </a:xfrm>
        </p:grpSpPr>
        <p:sp>
          <p:nvSpPr>
            <p:cNvPr id="19" name="Chevron 18">
              <a:extLst>
                <a:ext uri="{FF2B5EF4-FFF2-40B4-BE49-F238E27FC236}">
                  <a16:creationId xmlns:a16="http://schemas.microsoft.com/office/drawing/2014/main" id="{8A5A17CC-2F01-484E-9B44-69B8BC15A45F}"/>
                </a:ext>
              </a:extLst>
            </p:cNvPr>
            <p:cNvSpPr/>
            <p:nvPr/>
          </p:nvSpPr>
          <p:spPr>
            <a:xfrm rot="5400000">
              <a:off x="3136809" y="4696249"/>
              <a:ext cx="420866" cy="1431541"/>
            </a:xfrm>
            <a:prstGeom prst="chevron">
              <a:avLst>
                <a:gd name="adj" fmla="val 70010"/>
              </a:avLst>
            </a:prstGeom>
            <a:solidFill>
              <a:schemeClr val="bg1">
                <a:lumMod val="75000"/>
              </a:scheme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extLst>
                <a:ext uri="{FF2B5EF4-FFF2-40B4-BE49-F238E27FC236}">
                  <a16:creationId xmlns:a16="http://schemas.microsoft.com/office/drawing/2014/main" id="{B7E8C117-8179-C344-AE37-F219FB0EC0C1}"/>
                </a:ext>
              </a:extLst>
            </p:cNvPr>
            <p:cNvSpPr/>
            <p:nvPr/>
          </p:nvSpPr>
          <p:spPr>
            <a:xfrm rot="5400000">
              <a:off x="3126977" y="4524185"/>
              <a:ext cx="420866" cy="1431541"/>
            </a:xfrm>
            <a:prstGeom prst="chevron">
              <a:avLst>
                <a:gd name="adj" fmla="val 70010"/>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a:extLst>
                <a:ext uri="{FF2B5EF4-FFF2-40B4-BE49-F238E27FC236}">
                  <a16:creationId xmlns:a16="http://schemas.microsoft.com/office/drawing/2014/main" id="{B4138FAE-657C-A24D-B48F-8398D9B706FD}"/>
                </a:ext>
              </a:extLst>
            </p:cNvPr>
            <p:cNvSpPr/>
            <p:nvPr/>
          </p:nvSpPr>
          <p:spPr>
            <a:xfrm rot="5400000">
              <a:off x="3134353" y="4885519"/>
              <a:ext cx="420866" cy="1431541"/>
            </a:xfrm>
            <a:prstGeom prst="chevron">
              <a:avLst>
                <a:gd name="adj" fmla="val 70010"/>
              </a:avLst>
            </a:prstGeom>
            <a:solidFill>
              <a:schemeClr val="bg1">
                <a:lumMod val="65000"/>
              </a:schemeClr>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7" name="Picture 16">
            <a:extLst>
              <a:ext uri="{FF2B5EF4-FFF2-40B4-BE49-F238E27FC236}">
                <a16:creationId xmlns:a16="http://schemas.microsoft.com/office/drawing/2014/main" id="{AE9AD0E2-4DB8-9045-BE4B-D71CB45E2C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94476" y="3855859"/>
            <a:ext cx="2534829" cy="2963567"/>
          </a:xfrm>
          <a:prstGeom prst="rect">
            <a:avLst/>
          </a:prstGeom>
          <a:ln>
            <a:solidFill>
              <a:srgbClr val="80A4A6"/>
            </a:solidFill>
          </a:ln>
        </p:spPr>
      </p:pic>
      <p:sp>
        <p:nvSpPr>
          <p:cNvPr id="4" name="Slide Number Placeholder 3">
            <a:extLst>
              <a:ext uri="{FF2B5EF4-FFF2-40B4-BE49-F238E27FC236}">
                <a16:creationId xmlns:a16="http://schemas.microsoft.com/office/drawing/2014/main" id="{ADB1CE52-C9B2-214B-899F-BDDA04813E1F}"/>
              </a:ext>
            </a:extLst>
          </p:cNvPr>
          <p:cNvSpPr>
            <a:spLocks noGrp="1"/>
          </p:cNvSpPr>
          <p:nvPr>
            <p:ph type="sldNum" sz="quarter" idx="12"/>
          </p:nvPr>
        </p:nvSpPr>
        <p:spPr/>
        <p:txBody>
          <a:bodyPr/>
          <a:lstStyle/>
          <a:p>
            <a:fld id="{B4B5C5FA-1178-944A-9E70-16FB1BB2254C}" type="slidenum">
              <a:rPr lang="en-US" smtClean="0"/>
              <a:t>12</a:t>
            </a:fld>
            <a:endParaRPr lang="en-US" dirty="0"/>
          </a:p>
        </p:txBody>
      </p:sp>
      <p:sp>
        <p:nvSpPr>
          <p:cNvPr id="10" name="Rectangle 9">
            <a:extLst>
              <a:ext uri="{FF2B5EF4-FFF2-40B4-BE49-F238E27FC236}">
                <a16:creationId xmlns:a16="http://schemas.microsoft.com/office/drawing/2014/main" id="{88DBF047-6DC3-E144-8118-9AE48D85C999}"/>
              </a:ext>
            </a:extLst>
          </p:cNvPr>
          <p:cNvSpPr/>
          <p:nvPr/>
        </p:nvSpPr>
        <p:spPr>
          <a:xfrm>
            <a:off x="624683" y="2226678"/>
            <a:ext cx="5611584" cy="2616101"/>
          </a:xfrm>
          <a:prstGeom prst="rect">
            <a:avLst/>
          </a:prstGeom>
          <a:solidFill>
            <a:srgbClr val="FFFFFF"/>
          </a:solidFill>
          <a:ln>
            <a:solidFill>
              <a:srgbClr val="D4E5E5"/>
            </a:solidFill>
          </a:ln>
        </p:spPr>
        <p:txBody>
          <a:bodyPr wrap="square">
            <a:spAutoFit/>
          </a:bodyPr>
          <a:lstStyle/>
          <a:p>
            <a:pPr marL="182563" indent="-182563">
              <a:spcBef>
                <a:spcPts val="600"/>
              </a:spcBef>
              <a:buFont typeface="Arial" panose="020B0604020202020204" pitchFamily="34" charset="0"/>
              <a:buChar char="•"/>
            </a:pPr>
            <a:r>
              <a:rPr lang="en-US" dirty="0">
                <a:latin typeface="Avenir Roman" panose="02000503020000020003" pitchFamily="2" charset="0"/>
              </a:rPr>
              <a:t>Notifications: level of difficulties from focal points;</a:t>
            </a:r>
          </a:p>
          <a:p>
            <a:pPr marL="182563" indent="-182563">
              <a:spcBef>
                <a:spcPts val="600"/>
              </a:spcBef>
              <a:buFont typeface="Arial" panose="020B0604020202020204" pitchFamily="34" charset="0"/>
              <a:buChar char="•"/>
            </a:pPr>
            <a:r>
              <a:rPr lang="en-US" dirty="0">
                <a:latin typeface="Avenir Roman" panose="02000503020000020003" pitchFamily="2" charset="0"/>
              </a:rPr>
              <a:t>Complaint level </a:t>
            </a:r>
            <a:r>
              <a:rPr lang="en-US" dirty="0">
                <a:latin typeface="Avenir Roman" panose="02000503020000020003" pitchFamily="2" charset="0"/>
                <a:sym typeface="Wingdings" pitchFamily="2" charset="2"/>
              </a:rPr>
              <a:t> </a:t>
            </a:r>
            <a:r>
              <a:rPr lang="en-US" dirty="0">
                <a:latin typeface="Avenir Roman" panose="02000503020000020003" pitchFamily="2" charset="0"/>
              </a:rPr>
              <a:t>kind of limitations;</a:t>
            </a:r>
          </a:p>
          <a:p>
            <a:pPr marL="182563" indent="-182563">
              <a:spcBef>
                <a:spcPts val="600"/>
              </a:spcBef>
              <a:buFont typeface="Arial" panose="020B0604020202020204" pitchFamily="34" charset="0"/>
              <a:buChar char="•"/>
            </a:pPr>
            <a:r>
              <a:rPr lang="en-US" dirty="0">
                <a:latin typeface="Avenir Roman" panose="02000503020000020003" pitchFamily="2" charset="0"/>
              </a:rPr>
              <a:t>Reporting same issues, multiple times, from multiple institutions;</a:t>
            </a:r>
          </a:p>
          <a:p>
            <a:pPr marL="182563" indent="-182563">
              <a:spcBef>
                <a:spcPts val="600"/>
              </a:spcBef>
              <a:buFont typeface="Arial" panose="020B0604020202020204" pitchFamily="34" charset="0"/>
              <a:buChar char="•"/>
            </a:pPr>
            <a:r>
              <a:rPr lang="en-US" dirty="0">
                <a:latin typeface="Avenir Roman" panose="02000503020000020003" pitchFamily="2" charset="0"/>
              </a:rPr>
              <a:t>Difficulties on performing simple tests/troubleshooting;</a:t>
            </a:r>
          </a:p>
          <a:p>
            <a:pPr marL="182563" indent="-182563">
              <a:spcBef>
                <a:spcPts val="600"/>
              </a:spcBef>
              <a:buFont typeface="Arial" panose="020B0604020202020204" pitchFamily="34" charset="0"/>
              <a:buChar char="•"/>
            </a:pPr>
            <a:r>
              <a:rPr lang="en-US" dirty="0">
                <a:latin typeface="Avenir Roman" panose="02000503020000020003" pitchFamily="2" charset="0"/>
              </a:rPr>
              <a:t>Institutions not reporting but having many difficulties.</a:t>
            </a:r>
          </a:p>
        </p:txBody>
      </p:sp>
    </p:spTree>
    <p:extLst>
      <p:ext uri="{BB962C8B-B14F-4D97-AF65-F5344CB8AC3E}">
        <p14:creationId xmlns:p14="http://schemas.microsoft.com/office/powerpoint/2010/main" val="144611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70E19F1-BFB1-4140-89E0-4C15FB3BDDEC}"/>
              </a:ext>
            </a:extLst>
          </p:cNvPr>
          <p:cNvSpPr/>
          <p:nvPr/>
        </p:nvSpPr>
        <p:spPr>
          <a:xfrm>
            <a:off x="7713735" y="1305390"/>
            <a:ext cx="4471467" cy="5552610"/>
          </a:xfrm>
          <a:prstGeom prst="rect">
            <a:avLst/>
          </a:prstGeom>
          <a:solidFill>
            <a:srgbClr val="FFFED6"/>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pic>
        <p:nvPicPr>
          <p:cNvPr id="5" name="Picture 4">
            <a:extLst>
              <a:ext uri="{FF2B5EF4-FFF2-40B4-BE49-F238E27FC236}">
                <a16:creationId xmlns:a16="http://schemas.microsoft.com/office/drawing/2014/main" id="{72580212-B4D0-4B4A-9D0C-ADBB0876303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7887" y="2479163"/>
            <a:ext cx="2754077" cy="2950087"/>
          </a:xfrm>
          <a:prstGeom prst="rect">
            <a:avLst/>
          </a:prstGeom>
          <a:ln w="19050">
            <a:solidFill>
              <a:srgbClr val="0432FF"/>
            </a:solidFill>
          </a:ln>
        </p:spPr>
      </p:pic>
      <p:pic>
        <p:nvPicPr>
          <p:cNvPr id="6" name="Picture 5">
            <a:extLst>
              <a:ext uri="{FF2B5EF4-FFF2-40B4-BE49-F238E27FC236}">
                <a16:creationId xmlns:a16="http://schemas.microsoft.com/office/drawing/2014/main" id="{A481C2A8-35B4-EF48-BBE8-C967346D2D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13301" y="2402093"/>
            <a:ext cx="2721683" cy="3135411"/>
          </a:xfrm>
          <a:prstGeom prst="rect">
            <a:avLst/>
          </a:prstGeom>
          <a:ln w="19050">
            <a:solidFill>
              <a:srgbClr val="007742"/>
            </a:solidFill>
          </a:ln>
        </p:spPr>
      </p:pic>
      <p:sp>
        <p:nvSpPr>
          <p:cNvPr id="4" name="TextBox 3">
            <a:extLst>
              <a:ext uri="{FF2B5EF4-FFF2-40B4-BE49-F238E27FC236}">
                <a16:creationId xmlns:a16="http://schemas.microsoft.com/office/drawing/2014/main" id="{CFCD6971-7D16-2C4F-8AC0-7D779DDC0092}"/>
              </a:ext>
            </a:extLst>
          </p:cNvPr>
          <p:cNvSpPr txBox="1"/>
          <p:nvPr/>
        </p:nvSpPr>
        <p:spPr>
          <a:xfrm>
            <a:off x="353291" y="2109832"/>
            <a:ext cx="2715296" cy="369332"/>
          </a:xfrm>
          <a:prstGeom prst="rect">
            <a:avLst/>
          </a:prstGeom>
          <a:noFill/>
        </p:spPr>
        <p:txBody>
          <a:bodyPr wrap="square" rtlCol="0">
            <a:spAutoFit/>
          </a:bodyPr>
          <a:lstStyle/>
          <a:p>
            <a:r>
              <a:rPr lang="en-US" b="1" dirty="0">
                <a:solidFill>
                  <a:srgbClr val="0432FF"/>
                </a:solidFill>
                <a:latin typeface="Avenir Roman" panose="02000503020000020003" pitchFamily="2" charset="0"/>
              </a:rPr>
              <a:t>Training in 2018</a:t>
            </a:r>
          </a:p>
        </p:txBody>
      </p:sp>
      <p:sp>
        <p:nvSpPr>
          <p:cNvPr id="8" name="TextBox 7">
            <a:extLst>
              <a:ext uri="{FF2B5EF4-FFF2-40B4-BE49-F238E27FC236}">
                <a16:creationId xmlns:a16="http://schemas.microsoft.com/office/drawing/2014/main" id="{002EA418-4033-5442-AFC0-B157CD81624C}"/>
              </a:ext>
            </a:extLst>
          </p:cNvPr>
          <p:cNvSpPr txBox="1"/>
          <p:nvPr/>
        </p:nvSpPr>
        <p:spPr>
          <a:xfrm>
            <a:off x="4212875" y="2050595"/>
            <a:ext cx="2520434" cy="369332"/>
          </a:xfrm>
          <a:prstGeom prst="rect">
            <a:avLst/>
          </a:prstGeom>
          <a:noFill/>
        </p:spPr>
        <p:txBody>
          <a:bodyPr wrap="square" rtlCol="0">
            <a:spAutoFit/>
          </a:bodyPr>
          <a:lstStyle/>
          <a:p>
            <a:r>
              <a:rPr lang="en-US" b="1" dirty="0">
                <a:solidFill>
                  <a:srgbClr val="007742"/>
                </a:solidFill>
                <a:latin typeface="Avenir Roman" panose="02000503020000020003" pitchFamily="2" charset="0"/>
              </a:rPr>
              <a:t>Training in 2019</a:t>
            </a:r>
          </a:p>
        </p:txBody>
      </p:sp>
      <p:sp>
        <p:nvSpPr>
          <p:cNvPr id="7" name="TextBox 6">
            <a:extLst>
              <a:ext uri="{FF2B5EF4-FFF2-40B4-BE49-F238E27FC236}">
                <a16:creationId xmlns:a16="http://schemas.microsoft.com/office/drawing/2014/main" id="{628A6658-D860-F94E-902B-584D180D0BC6}"/>
              </a:ext>
            </a:extLst>
          </p:cNvPr>
          <p:cNvSpPr txBox="1"/>
          <p:nvPr/>
        </p:nvSpPr>
        <p:spPr>
          <a:xfrm>
            <a:off x="8229599" y="1683066"/>
            <a:ext cx="3788050" cy="461665"/>
          </a:xfrm>
          <a:prstGeom prst="rect">
            <a:avLst/>
          </a:prstGeom>
          <a:noFill/>
          <a:ln w="12700">
            <a:solidFill>
              <a:srgbClr val="FFFED6"/>
            </a:solidFill>
          </a:ln>
          <a:scene3d>
            <a:camera prst="orthographicFront"/>
            <a:lightRig rig="threePt" dir="t"/>
          </a:scene3d>
          <a:sp3d>
            <a:bevelT w="165100" prst="coolSlant"/>
          </a:sp3d>
        </p:spPr>
        <p:txBody>
          <a:bodyPr wrap="square" lIns="90000" rtlCol="0">
            <a:spAutoFit/>
          </a:bodyPr>
          <a:lstStyle/>
          <a:p>
            <a:pPr algn="ctr"/>
            <a:r>
              <a:rPr lang="en-US" sz="2400" b="1" u="sng" dirty="0">
                <a:solidFill>
                  <a:schemeClr val="accent6">
                    <a:lumMod val="75000"/>
                  </a:schemeClr>
                </a:solidFill>
                <a:latin typeface="Avenir Roman" panose="02000503020000020003" pitchFamily="2" charset="0"/>
              </a:rPr>
              <a:t>Special thanks to:</a:t>
            </a:r>
          </a:p>
        </p:txBody>
      </p:sp>
      <p:pic>
        <p:nvPicPr>
          <p:cNvPr id="9" name="Picture 8" descr="ESR logo.png">
            <a:extLst>
              <a:ext uri="{FF2B5EF4-FFF2-40B4-BE49-F238E27FC236}">
                <a16:creationId xmlns:a16="http://schemas.microsoft.com/office/drawing/2014/main" id="{442B71EB-45F0-6742-873D-4894F64F61AF}"/>
              </a:ext>
            </a:extLst>
          </p:cNvPr>
          <p:cNvPicPr>
            <a:picLocks noChangeAspect="1"/>
          </p:cNvPicPr>
          <p:nvPr/>
        </p:nvPicPr>
        <p:blipFill>
          <a:blip r:embed="rId4" cstate="print">
            <a:extLst>
              <a:ext uri="{28A0092B-C50C-407E-A947-70E740481C1C}">
                <a14:useLocalDpi xmlns:a14="http://schemas.microsoft.com/office/drawing/2010/main"/>
              </a:ext>
            </a:extLst>
          </a:blip>
          <a:srcRect l="4247" r="5540"/>
          <a:stretch>
            <a:fillRect/>
          </a:stretch>
        </p:blipFill>
        <p:spPr bwMode="auto">
          <a:xfrm>
            <a:off x="8530621" y="3064440"/>
            <a:ext cx="1399098" cy="916871"/>
          </a:xfrm>
          <a:prstGeom prst="rect">
            <a:avLst/>
          </a:prstGeom>
          <a:noFill/>
          <a:ln>
            <a:noFill/>
          </a:ln>
          <a:extLst/>
        </p:spPr>
      </p:pic>
      <p:pic>
        <p:nvPicPr>
          <p:cNvPr id="10" name="Picture 9" descr="CHPC logo.png">
            <a:extLst>
              <a:ext uri="{FF2B5EF4-FFF2-40B4-BE49-F238E27FC236}">
                <a16:creationId xmlns:a16="http://schemas.microsoft.com/office/drawing/2014/main" id="{7A02218B-C192-344D-B16A-C24196EF1C0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025112" y="5689395"/>
            <a:ext cx="1519501" cy="746453"/>
          </a:xfrm>
          <a:prstGeom prst="rect">
            <a:avLst/>
          </a:prstGeom>
          <a:noFill/>
          <a:ln>
            <a:noFill/>
          </a:ln>
          <a:extLst/>
        </p:spPr>
      </p:pic>
      <p:pic>
        <p:nvPicPr>
          <p:cNvPr id="11" name="Picture 10" descr="Macintosh HD:Users:moisesmucelo:Desktop:Logos:ISOC logo.png">
            <a:extLst>
              <a:ext uri="{FF2B5EF4-FFF2-40B4-BE49-F238E27FC236}">
                <a16:creationId xmlns:a16="http://schemas.microsoft.com/office/drawing/2014/main" id="{19127BB8-A40E-294A-B341-0E06C91E4649}"/>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339103" y="4111419"/>
            <a:ext cx="1912201" cy="640462"/>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260E4EF-7C76-DE41-9FDE-19EE3B7535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bwMode="auto">
          <a:xfrm>
            <a:off x="10268980" y="3111409"/>
            <a:ext cx="1748669" cy="835184"/>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534EE0CA-A03E-E249-9201-8FE1E9D0E98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30648" y="4079066"/>
            <a:ext cx="1531570" cy="1203292"/>
          </a:xfrm>
          <a:prstGeom prst="rect">
            <a:avLst/>
          </a:prstGeom>
        </p:spPr>
      </p:pic>
      <p:pic>
        <p:nvPicPr>
          <p:cNvPr id="18" name="Picture 17">
            <a:extLst>
              <a:ext uri="{FF2B5EF4-FFF2-40B4-BE49-F238E27FC236}">
                <a16:creationId xmlns:a16="http://schemas.microsoft.com/office/drawing/2014/main" id="{9D4CCDB9-4318-9A4A-BC04-049DF2B1B7F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900665" y="5481763"/>
            <a:ext cx="969117" cy="983458"/>
          </a:xfrm>
          <a:prstGeom prst="rect">
            <a:avLst/>
          </a:prstGeom>
        </p:spPr>
      </p:pic>
      <p:pic>
        <p:nvPicPr>
          <p:cNvPr id="19" name="Picture 18">
            <a:extLst>
              <a:ext uri="{FF2B5EF4-FFF2-40B4-BE49-F238E27FC236}">
                <a16:creationId xmlns:a16="http://schemas.microsoft.com/office/drawing/2014/main" id="{C66BE09B-084D-FD42-AF34-7C88B936F05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96239" y="2252413"/>
            <a:ext cx="1912201" cy="675839"/>
          </a:xfrm>
          <a:prstGeom prst="rect">
            <a:avLst/>
          </a:prstGeom>
        </p:spPr>
      </p:pic>
      <p:pic>
        <p:nvPicPr>
          <p:cNvPr id="20" name="Picture 19">
            <a:extLst>
              <a:ext uri="{FF2B5EF4-FFF2-40B4-BE49-F238E27FC236}">
                <a16:creationId xmlns:a16="http://schemas.microsoft.com/office/drawing/2014/main" id="{8C4D60E7-16E3-0B4D-99E3-9C45569C4DAC}"/>
              </a:ext>
            </a:extLst>
          </p:cNvPr>
          <p:cNvPicPr>
            <a:picLocks noChangeAspect="1"/>
          </p:cNvPicPr>
          <p:nvPr/>
        </p:nvPicPr>
        <p:blipFill>
          <a:blip r:embed="rId11"/>
          <a:stretch>
            <a:fillRect/>
          </a:stretch>
        </p:blipFill>
        <p:spPr>
          <a:xfrm>
            <a:off x="8530621" y="4809214"/>
            <a:ext cx="2125494" cy="850196"/>
          </a:xfrm>
          <a:prstGeom prst="rect">
            <a:avLst/>
          </a:prstGeom>
        </p:spPr>
      </p:pic>
      <p:graphicFrame>
        <p:nvGraphicFramePr>
          <p:cNvPr id="22" name="Table 21">
            <a:extLst>
              <a:ext uri="{FF2B5EF4-FFF2-40B4-BE49-F238E27FC236}">
                <a16:creationId xmlns:a16="http://schemas.microsoft.com/office/drawing/2014/main" id="{59D0AE2E-C776-5F4E-BADD-0A1A31B3E20B}"/>
              </a:ext>
            </a:extLst>
          </p:cNvPr>
          <p:cNvGraphicFramePr>
            <a:graphicFrameLocks noGrp="1"/>
          </p:cNvGraphicFramePr>
          <p:nvPr>
            <p:extLst>
              <p:ext uri="{D42A27DB-BD31-4B8C-83A1-F6EECF244321}">
                <p14:modId xmlns:p14="http://schemas.microsoft.com/office/powerpoint/2010/main" val="2108270366"/>
              </p:ext>
            </p:extLst>
          </p:nvPr>
        </p:nvGraphicFramePr>
        <p:xfrm>
          <a:off x="4365889" y="5614445"/>
          <a:ext cx="2811217" cy="1140554"/>
        </p:xfrm>
        <a:graphic>
          <a:graphicData uri="http://schemas.openxmlformats.org/drawingml/2006/table">
            <a:tbl>
              <a:tblPr>
                <a:tableStyleId>{5C22544A-7EE6-4342-B048-85BDC9FD1C3A}</a:tableStyleId>
              </a:tblPr>
              <a:tblGrid>
                <a:gridCol w="940092">
                  <a:extLst>
                    <a:ext uri="{9D8B030D-6E8A-4147-A177-3AD203B41FA5}">
                      <a16:colId xmlns:a16="http://schemas.microsoft.com/office/drawing/2014/main" val="2106265991"/>
                    </a:ext>
                  </a:extLst>
                </a:gridCol>
                <a:gridCol w="817360">
                  <a:extLst>
                    <a:ext uri="{9D8B030D-6E8A-4147-A177-3AD203B41FA5}">
                      <a16:colId xmlns:a16="http://schemas.microsoft.com/office/drawing/2014/main" val="1694667048"/>
                    </a:ext>
                  </a:extLst>
                </a:gridCol>
                <a:gridCol w="1053765">
                  <a:extLst>
                    <a:ext uri="{9D8B030D-6E8A-4147-A177-3AD203B41FA5}">
                      <a16:colId xmlns:a16="http://schemas.microsoft.com/office/drawing/2014/main" val="169904985"/>
                    </a:ext>
                  </a:extLst>
                </a:gridCol>
              </a:tblGrid>
              <a:tr h="232364">
                <a:tc>
                  <a:txBody>
                    <a:bodyPr/>
                    <a:lstStyle/>
                    <a:p>
                      <a:pPr algn="ctr" fontAlgn="ctr"/>
                      <a:r>
                        <a:rPr lang="en-US" sz="1400" b="1" u="none" strike="noStrike" noProof="0" dirty="0">
                          <a:effectLst/>
                          <a:latin typeface="Avenir Roman" panose="02000503020000020003" pitchFamily="2" charset="0"/>
                        </a:rPr>
                        <a:t>Type</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sz="1400" b="1" u="none" strike="noStrike" noProof="0" dirty="0">
                          <a:effectLst/>
                          <a:latin typeface="Avenir Roman" panose="02000503020000020003" pitchFamily="2" charset="0"/>
                        </a:rPr>
                        <a:t>Courses</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sz="1400" b="1" u="none" strike="noStrike" noProof="0" dirty="0">
                          <a:effectLst/>
                          <a:latin typeface="Avenir Roman" panose="02000503020000020003" pitchFamily="2" charset="0"/>
                        </a:rPr>
                        <a:t>Participants</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46429909"/>
                  </a:ext>
                </a:extLst>
              </a:tr>
              <a:tr h="302730">
                <a:tc>
                  <a:txBody>
                    <a:bodyPr/>
                    <a:lstStyle/>
                    <a:p>
                      <a:pPr algn="l" fontAlgn="ctr"/>
                      <a:r>
                        <a:rPr lang="en-US" sz="1400" u="none" strike="noStrike" noProof="0" dirty="0">
                          <a:effectLst/>
                          <a:latin typeface="Avenir Roman" panose="02000503020000020003" pitchFamily="2" charset="0"/>
                        </a:rPr>
                        <a:t>Classroom</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400" u="none" strike="noStrike" noProof="0" dirty="0">
                          <a:effectLst/>
                          <a:latin typeface="Avenir Roman" panose="02000503020000020003" pitchFamily="2" charset="0"/>
                        </a:rPr>
                        <a:t>8</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400" u="none" strike="noStrike" noProof="0" dirty="0">
                          <a:effectLst/>
                          <a:latin typeface="Avenir Roman" panose="02000503020000020003" pitchFamily="2" charset="0"/>
                        </a:rPr>
                        <a:t>190</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5531208"/>
                  </a:ext>
                </a:extLst>
              </a:tr>
              <a:tr h="302730">
                <a:tc>
                  <a:txBody>
                    <a:bodyPr/>
                    <a:lstStyle/>
                    <a:p>
                      <a:pPr algn="l" fontAlgn="ctr"/>
                      <a:r>
                        <a:rPr lang="en-US" sz="1400" u="none" strike="noStrike" noProof="0">
                          <a:effectLst/>
                          <a:latin typeface="Avenir Roman" panose="02000503020000020003" pitchFamily="2" charset="0"/>
                        </a:rPr>
                        <a:t>MOOC</a:t>
                      </a:r>
                      <a:endParaRPr lang="en-US" sz="1400" b="0" i="0" u="none" strike="noStrike" noProof="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400" u="none" strike="noStrike" noProof="0" dirty="0">
                          <a:effectLst/>
                          <a:latin typeface="Avenir Roman" panose="02000503020000020003" pitchFamily="2" charset="0"/>
                        </a:rPr>
                        <a:t>1</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400" u="none" strike="noStrike" noProof="0" dirty="0">
                          <a:effectLst/>
                          <a:latin typeface="Avenir Roman" panose="02000503020000020003" pitchFamily="2" charset="0"/>
                        </a:rPr>
                        <a:t>690</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7822224"/>
                  </a:ext>
                </a:extLst>
              </a:tr>
              <a:tr h="302730">
                <a:tc>
                  <a:txBody>
                    <a:bodyPr/>
                    <a:lstStyle/>
                    <a:p>
                      <a:pPr algn="l" fontAlgn="ctr"/>
                      <a:r>
                        <a:rPr lang="en-US" sz="1400" b="1" u="none" strike="noStrike" noProof="0" dirty="0">
                          <a:effectLst/>
                          <a:latin typeface="Avenir Roman" panose="02000503020000020003" pitchFamily="2" charset="0"/>
                        </a:rPr>
                        <a:t> Total</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US" sz="1400" b="1" u="none" strike="noStrike" noProof="0" dirty="0">
                          <a:effectLst/>
                          <a:latin typeface="Avenir Roman" panose="02000503020000020003" pitchFamily="2" charset="0"/>
                        </a:rPr>
                        <a:t>9</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US" sz="1400" b="1" u="none" strike="noStrike" noProof="0" dirty="0">
                          <a:effectLst/>
                          <a:latin typeface="Avenir Roman" panose="02000503020000020003" pitchFamily="2" charset="0"/>
                        </a:rPr>
                        <a:t>880</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66411902"/>
                  </a:ext>
                </a:extLst>
              </a:tr>
            </a:tbl>
          </a:graphicData>
        </a:graphic>
      </p:graphicFrame>
      <p:graphicFrame>
        <p:nvGraphicFramePr>
          <p:cNvPr id="23" name="Table 22">
            <a:extLst>
              <a:ext uri="{FF2B5EF4-FFF2-40B4-BE49-F238E27FC236}">
                <a16:creationId xmlns:a16="http://schemas.microsoft.com/office/drawing/2014/main" id="{A8FCB079-E84F-3D40-80E4-2863BF2DD6B3}"/>
              </a:ext>
            </a:extLst>
          </p:cNvPr>
          <p:cNvGraphicFramePr>
            <a:graphicFrameLocks noGrp="1"/>
          </p:cNvGraphicFramePr>
          <p:nvPr>
            <p:extLst>
              <p:ext uri="{D42A27DB-BD31-4B8C-83A1-F6EECF244321}">
                <p14:modId xmlns:p14="http://schemas.microsoft.com/office/powerpoint/2010/main" val="3916990820"/>
              </p:ext>
            </p:extLst>
          </p:nvPr>
        </p:nvGraphicFramePr>
        <p:xfrm>
          <a:off x="680399" y="5537504"/>
          <a:ext cx="2752476" cy="1041471"/>
        </p:xfrm>
        <a:graphic>
          <a:graphicData uri="http://schemas.openxmlformats.org/drawingml/2006/table">
            <a:tbl>
              <a:tblPr>
                <a:tableStyleId>{5C22544A-7EE6-4342-B048-85BDC9FD1C3A}</a:tableStyleId>
              </a:tblPr>
              <a:tblGrid>
                <a:gridCol w="906854">
                  <a:extLst>
                    <a:ext uri="{9D8B030D-6E8A-4147-A177-3AD203B41FA5}">
                      <a16:colId xmlns:a16="http://schemas.microsoft.com/office/drawing/2014/main" val="2106265991"/>
                    </a:ext>
                  </a:extLst>
                </a:gridCol>
                <a:gridCol w="743918">
                  <a:extLst>
                    <a:ext uri="{9D8B030D-6E8A-4147-A177-3AD203B41FA5}">
                      <a16:colId xmlns:a16="http://schemas.microsoft.com/office/drawing/2014/main" val="1694667048"/>
                    </a:ext>
                  </a:extLst>
                </a:gridCol>
                <a:gridCol w="1101704">
                  <a:extLst>
                    <a:ext uri="{9D8B030D-6E8A-4147-A177-3AD203B41FA5}">
                      <a16:colId xmlns:a16="http://schemas.microsoft.com/office/drawing/2014/main" val="169904985"/>
                    </a:ext>
                  </a:extLst>
                </a:gridCol>
              </a:tblGrid>
              <a:tr h="209438">
                <a:tc>
                  <a:txBody>
                    <a:bodyPr/>
                    <a:lstStyle/>
                    <a:p>
                      <a:pPr algn="ctr" fontAlgn="ctr"/>
                      <a:r>
                        <a:rPr lang="en-US" sz="1400" b="1" u="none" strike="noStrike" noProof="0" dirty="0">
                          <a:effectLst/>
                          <a:latin typeface="Avenir Roman" panose="02000503020000020003" pitchFamily="2" charset="0"/>
                        </a:rPr>
                        <a:t>Type</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sz="1400" b="1" u="none" strike="noStrike" noProof="0" dirty="0">
                          <a:effectLst/>
                          <a:latin typeface="Avenir Roman" panose="02000503020000020003" pitchFamily="2" charset="0"/>
                        </a:rPr>
                        <a:t>Courses</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sz="1400" b="1" u="none" strike="noStrike" noProof="0" dirty="0">
                          <a:effectLst/>
                          <a:latin typeface="Avenir Roman" panose="02000503020000020003" pitchFamily="2" charset="0"/>
                        </a:rPr>
                        <a:t>Participants</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46429909"/>
                  </a:ext>
                </a:extLst>
              </a:tr>
              <a:tr h="272862">
                <a:tc>
                  <a:txBody>
                    <a:bodyPr/>
                    <a:lstStyle/>
                    <a:p>
                      <a:pPr algn="l" fontAlgn="ctr"/>
                      <a:r>
                        <a:rPr lang="en-US" sz="1400" u="none" strike="noStrike" noProof="0" dirty="0">
                          <a:effectLst/>
                          <a:latin typeface="Avenir Roman" panose="02000503020000020003" pitchFamily="2" charset="0"/>
                        </a:rPr>
                        <a:t>Classroom</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400" u="none" strike="noStrike" noProof="0" dirty="0">
                          <a:effectLst/>
                          <a:latin typeface="Avenir Roman" panose="02000503020000020003" pitchFamily="2" charset="0"/>
                        </a:rPr>
                        <a:t>8</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400" u="none" strike="noStrike" noProof="0" dirty="0">
                          <a:effectLst/>
                          <a:latin typeface="Avenir Roman" panose="02000503020000020003" pitchFamily="2" charset="0"/>
                        </a:rPr>
                        <a:t>247</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55531208"/>
                  </a:ext>
                </a:extLst>
              </a:tr>
              <a:tr h="272862">
                <a:tc>
                  <a:txBody>
                    <a:bodyPr/>
                    <a:lstStyle/>
                    <a:p>
                      <a:pPr algn="l" fontAlgn="ctr"/>
                      <a:r>
                        <a:rPr lang="en-US" sz="1400" u="none" strike="noStrike" noProof="0" dirty="0">
                          <a:effectLst/>
                          <a:latin typeface="Avenir Roman" panose="02000503020000020003" pitchFamily="2" charset="0"/>
                        </a:rPr>
                        <a:t>Online</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noProof="0" dirty="0">
                          <a:solidFill>
                            <a:srgbClr val="000000"/>
                          </a:solidFill>
                          <a:effectLst/>
                          <a:latin typeface="Avenir Roman" panose="02000503020000020003" pitchFamily="2" charset="0"/>
                        </a:rPr>
                        <a:t>2</a:t>
                      </a: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sz="1400" u="none" strike="noStrike" noProof="0" dirty="0">
                          <a:effectLst/>
                          <a:latin typeface="Avenir Roman" panose="02000503020000020003" pitchFamily="2" charset="0"/>
                        </a:rPr>
                        <a:t>90</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7822224"/>
                  </a:ext>
                </a:extLst>
              </a:tr>
              <a:tr h="272862">
                <a:tc>
                  <a:txBody>
                    <a:bodyPr/>
                    <a:lstStyle/>
                    <a:p>
                      <a:pPr algn="l" fontAlgn="ctr"/>
                      <a:r>
                        <a:rPr lang="en-US" sz="1400" b="1" u="none" strike="noStrike" noProof="0" dirty="0">
                          <a:effectLst/>
                          <a:latin typeface="Avenir Roman" panose="02000503020000020003" pitchFamily="2" charset="0"/>
                        </a:rPr>
                        <a:t> Total</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US" sz="1400" b="1" i="0" u="none" strike="noStrike" noProof="0" dirty="0">
                          <a:solidFill>
                            <a:srgbClr val="000000"/>
                          </a:solidFill>
                          <a:effectLst/>
                          <a:latin typeface="Avenir Roman" panose="02000503020000020003" pitchFamily="2" charset="0"/>
                        </a:rPr>
                        <a:t>10</a:t>
                      </a: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75000"/>
                      </a:schemeClr>
                    </a:solidFill>
                  </a:tcPr>
                </a:tc>
                <a:tc>
                  <a:txBody>
                    <a:bodyPr/>
                    <a:lstStyle/>
                    <a:p>
                      <a:pPr algn="ctr" fontAlgn="ctr"/>
                      <a:r>
                        <a:rPr lang="en-US" sz="1400" b="1" u="none" strike="noStrike" noProof="0" dirty="0">
                          <a:effectLst/>
                          <a:latin typeface="Avenir Roman" panose="02000503020000020003" pitchFamily="2" charset="0"/>
                        </a:rPr>
                        <a:t>337</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66411902"/>
                  </a:ext>
                </a:extLst>
              </a:tr>
            </a:tbl>
          </a:graphicData>
        </a:graphic>
      </p:graphicFrame>
      <p:sp>
        <p:nvSpPr>
          <p:cNvPr id="24" name="Content Placeholder 2">
            <a:extLst>
              <a:ext uri="{FF2B5EF4-FFF2-40B4-BE49-F238E27FC236}">
                <a16:creationId xmlns:a16="http://schemas.microsoft.com/office/drawing/2014/main" id="{2CF7B12B-BCEB-2C47-BA46-58AD69851FA1}"/>
              </a:ext>
            </a:extLst>
          </p:cNvPr>
          <p:cNvSpPr txBox="1">
            <a:spLocks/>
          </p:cNvSpPr>
          <p:nvPr/>
        </p:nvSpPr>
        <p:spPr>
          <a:xfrm>
            <a:off x="3043523" y="1305389"/>
            <a:ext cx="6432437" cy="471812"/>
          </a:xfrm>
          <a:prstGeom prst="rect">
            <a:avLst/>
          </a:prstGeom>
        </p:spPr>
        <p:txBody>
          <a:bodyPr vert="horz" lIns="91440" tIns="45720" rIns="91440" bIns="45720" numCol="1"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venir Roman" panose="02000503020000020003" pitchFamily="2" charset="0"/>
              </a:rPr>
              <a:t>Training Results – MoRENet Academy</a:t>
            </a:r>
            <a:endParaRPr lang="en-US" sz="2000" dirty="0">
              <a:latin typeface="Avenir Roman" panose="02000503020000020003" pitchFamily="2" charset="0"/>
            </a:endParaRPr>
          </a:p>
        </p:txBody>
      </p:sp>
      <p:sp>
        <p:nvSpPr>
          <p:cNvPr id="25" name="Rectangle 24">
            <a:extLst>
              <a:ext uri="{FF2B5EF4-FFF2-40B4-BE49-F238E27FC236}">
                <a16:creationId xmlns:a16="http://schemas.microsoft.com/office/drawing/2014/main" id="{9BCB1668-DC87-0B4F-9C2B-9E2C46CC74E4}"/>
              </a:ext>
            </a:extLst>
          </p:cNvPr>
          <p:cNvSpPr/>
          <p:nvPr/>
        </p:nvSpPr>
        <p:spPr>
          <a:xfrm>
            <a:off x="1473200" y="1258278"/>
            <a:ext cx="1749685" cy="523220"/>
          </a:xfrm>
          <a:prstGeom prst="rect">
            <a:avLst/>
          </a:prstGeom>
        </p:spPr>
        <p:txBody>
          <a:bodyPr wrap="square">
            <a:spAutoFit/>
          </a:bodyPr>
          <a:lstStyle/>
          <a:p>
            <a:r>
              <a:rPr lang="en-US" sz="2800" dirty="0">
                <a:solidFill>
                  <a:srgbClr val="99D78E"/>
                </a:solidFill>
                <a:latin typeface="Avenir Black" panose="02000503020000020003" pitchFamily="2" charset="0"/>
              </a:rPr>
              <a:t>Findings</a:t>
            </a:r>
          </a:p>
        </p:txBody>
      </p:sp>
      <p:sp>
        <p:nvSpPr>
          <p:cNvPr id="3" name="Slide Number Placeholder 2">
            <a:extLst>
              <a:ext uri="{FF2B5EF4-FFF2-40B4-BE49-F238E27FC236}">
                <a16:creationId xmlns:a16="http://schemas.microsoft.com/office/drawing/2014/main" id="{DCDE7385-0129-4E49-A1F7-FEA91B4E6BFF}"/>
              </a:ext>
            </a:extLst>
          </p:cNvPr>
          <p:cNvSpPr>
            <a:spLocks noGrp="1"/>
          </p:cNvSpPr>
          <p:nvPr>
            <p:ph type="sldNum" sz="quarter" idx="12"/>
          </p:nvPr>
        </p:nvSpPr>
        <p:spPr/>
        <p:txBody>
          <a:bodyPr/>
          <a:lstStyle/>
          <a:p>
            <a:fld id="{B4B5C5FA-1178-944A-9E70-16FB1BB2254C}" type="slidenum">
              <a:rPr lang="en-US" smtClean="0"/>
              <a:t>13</a:t>
            </a:fld>
            <a:endParaRPr lang="en-US" dirty="0"/>
          </a:p>
        </p:txBody>
      </p:sp>
      <p:pic>
        <p:nvPicPr>
          <p:cNvPr id="16" name="Picture 15">
            <a:extLst>
              <a:ext uri="{FF2B5EF4-FFF2-40B4-BE49-F238E27FC236}">
                <a16:creationId xmlns:a16="http://schemas.microsoft.com/office/drawing/2014/main" id="{EB25A31F-FD5C-EC44-B3CF-4B885CADBE89}"/>
              </a:ext>
            </a:extLst>
          </p:cNvPr>
          <p:cNvPicPr>
            <a:picLocks noChangeAspect="1"/>
          </p:cNvPicPr>
          <p:nvPr/>
        </p:nvPicPr>
        <p:blipFill>
          <a:blip r:embed="rId12"/>
          <a:stretch>
            <a:fillRect/>
          </a:stretch>
        </p:blipFill>
        <p:spPr>
          <a:xfrm>
            <a:off x="10334315" y="2277204"/>
            <a:ext cx="1504959" cy="713251"/>
          </a:xfrm>
          <a:prstGeom prst="rect">
            <a:avLst/>
          </a:prstGeom>
        </p:spPr>
      </p:pic>
    </p:spTree>
    <p:extLst>
      <p:ext uri="{BB962C8B-B14F-4D97-AF65-F5344CB8AC3E}">
        <p14:creationId xmlns:p14="http://schemas.microsoft.com/office/powerpoint/2010/main" val="19071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sp>
        <p:nvSpPr>
          <p:cNvPr id="4" name="Content Placeholder 2">
            <a:extLst>
              <a:ext uri="{FF2B5EF4-FFF2-40B4-BE49-F238E27FC236}">
                <a16:creationId xmlns:a16="http://schemas.microsoft.com/office/drawing/2014/main" id="{38604EC2-2AF7-9F47-907C-B96E9C34492A}"/>
              </a:ext>
            </a:extLst>
          </p:cNvPr>
          <p:cNvSpPr txBox="1">
            <a:spLocks/>
          </p:cNvSpPr>
          <p:nvPr/>
        </p:nvSpPr>
        <p:spPr>
          <a:xfrm>
            <a:off x="2924274" y="1389907"/>
            <a:ext cx="8762944" cy="439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Avenir Book" panose="02000503020000020003" pitchFamily="2" charset="0"/>
              </a:rPr>
              <a:t>1. Questionnaire to beneficiary institutions</a:t>
            </a:r>
          </a:p>
        </p:txBody>
      </p:sp>
      <p:graphicFrame>
        <p:nvGraphicFramePr>
          <p:cNvPr id="14" name="Chart 13">
            <a:extLst>
              <a:ext uri="{FF2B5EF4-FFF2-40B4-BE49-F238E27FC236}">
                <a16:creationId xmlns:a16="http://schemas.microsoft.com/office/drawing/2014/main" id="{8E54B015-BAC1-BD41-9DB1-E804B6FDB5BB}"/>
              </a:ext>
            </a:extLst>
          </p:cNvPr>
          <p:cNvGraphicFramePr>
            <a:graphicFrameLocks/>
          </p:cNvGraphicFramePr>
          <p:nvPr>
            <p:extLst>
              <p:ext uri="{D42A27DB-BD31-4B8C-83A1-F6EECF244321}">
                <p14:modId xmlns:p14="http://schemas.microsoft.com/office/powerpoint/2010/main" val="1973044641"/>
              </p:ext>
            </p:extLst>
          </p:nvPr>
        </p:nvGraphicFramePr>
        <p:xfrm>
          <a:off x="5560540" y="1869096"/>
          <a:ext cx="6539601" cy="474533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D26BC75D-0BA8-4B40-AD28-06C520666777}"/>
              </a:ext>
            </a:extLst>
          </p:cNvPr>
          <p:cNvSpPr/>
          <p:nvPr/>
        </p:nvSpPr>
        <p:spPr>
          <a:xfrm>
            <a:off x="210065" y="1856448"/>
            <a:ext cx="5253522" cy="1456809"/>
          </a:xfrm>
          <a:prstGeom prst="rect">
            <a:avLst/>
          </a:prstGeom>
          <a:solidFill>
            <a:srgbClr val="FFFFFF"/>
          </a:solidFill>
          <a:ln>
            <a:solidFill>
              <a:srgbClr val="D4E5E5"/>
            </a:solidFill>
          </a:ln>
        </p:spPr>
        <p:txBody>
          <a:bodyPr wrap="square" lIns="72000">
            <a:spAutoFit/>
          </a:bodyPr>
          <a:lstStyle/>
          <a:p>
            <a:pPr marL="182563" indent="-182563">
              <a:spcBef>
                <a:spcPts val="600"/>
              </a:spcBef>
              <a:spcAft>
                <a:spcPts val="400"/>
              </a:spcAft>
              <a:buFont typeface="Arial" panose="020B0604020202020204" pitchFamily="34" charset="0"/>
              <a:buChar char="•"/>
            </a:pPr>
            <a:r>
              <a:rPr lang="en-US" dirty="0">
                <a:latin typeface="Avenir Roman" panose="02000503020000020003" pitchFamily="2" charset="0"/>
              </a:rPr>
              <a:t>More Focal Points have academic level in ICTs;</a:t>
            </a:r>
          </a:p>
          <a:p>
            <a:pPr marL="182563" indent="-182563">
              <a:spcBef>
                <a:spcPts val="600"/>
              </a:spcBef>
              <a:spcAft>
                <a:spcPts val="400"/>
              </a:spcAft>
              <a:buFont typeface="Arial" panose="020B0604020202020204" pitchFamily="34" charset="0"/>
              <a:buChar char="•"/>
            </a:pPr>
            <a:r>
              <a:rPr lang="en-US" dirty="0">
                <a:latin typeface="Avenir Roman" panose="02000503020000020003" pitchFamily="2" charset="0"/>
              </a:rPr>
              <a:t>Focal points more skilled on General ICT;</a:t>
            </a:r>
          </a:p>
          <a:p>
            <a:pPr marL="182563" indent="-182563">
              <a:spcBef>
                <a:spcPts val="600"/>
              </a:spcBef>
              <a:spcAft>
                <a:spcPts val="400"/>
              </a:spcAft>
              <a:buFont typeface="Arial" panose="020B0604020202020204" pitchFamily="34" charset="0"/>
              <a:buChar char="•"/>
            </a:pPr>
            <a:r>
              <a:rPr lang="en-US" dirty="0">
                <a:latin typeface="Avenir Roman" panose="02000503020000020003" pitchFamily="2" charset="0"/>
              </a:rPr>
              <a:t>Limited skills on Linux/Unix, server/virtualization and networking;</a:t>
            </a:r>
          </a:p>
        </p:txBody>
      </p:sp>
      <p:graphicFrame>
        <p:nvGraphicFramePr>
          <p:cNvPr id="16" name="Table 15">
            <a:extLst>
              <a:ext uri="{FF2B5EF4-FFF2-40B4-BE49-F238E27FC236}">
                <a16:creationId xmlns:a16="http://schemas.microsoft.com/office/drawing/2014/main" id="{826CBA4F-D289-3746-BB21-864B9FE9274D}"/>
              </a:ext>
            </a:extLst>
          </p:cNvPr>
          <p:cNvGraphicFramePr>
            <a:graphicFrameLocks noGrp="1"/>
          </p:cNvGraphicFramePr>
          <p:nvPr>
            <p:extLst>
              <p:ext uri="{D42A27DB-BD31-4B8C-83A1-F6EECF244321}">
                <p14:modId xmlns:p14="http://schemas.microsoft.com/office/powerpoint/2010/main" val="3279180316"/>
              </p:ext>
            </p:extLst>
          </p:nvPr>
        </p:nvGraphicFramePr>
        <p:xfrm>
          <a:off x="861922" y="3808435"/>
          <a:ext cx="3724339" cy="2806000"/>
        </p:xfrm>
        <a:graphic>
          <a:graphicData uri="http://schemas.openxmlformats.org/drawingml/2006/table">
            <a:tbl>
              <a:tblPr>
                <a:tableStyleId>{5C22544A-7EE6-4342-B048-85BDC9FD1C3A}</a:tableStyleId>
              </a:tblPr>
              <a:tblGrid>
                <a:gridCol w="2067291">
                  <a:extLst>
                    <a:ext uri="{9D8B030D-6E8A-4147-A177-3AD203B41FA5}">
                      <a16:colId xmlns:a16="http://schemas.microsoft.com/office/drawing/2014/main" val="2106265991"/>
                    </a:ext>
                  </a:extLst>
                </a:gridCol>
                <a:gridCol w="903845">
                  <a:extLst>
                    <a:ext uri="{9D8B030D-6E8A-4147-A177-3AD203B41FA5}">
                      <a16:colId xmlns:a16="http://schemas.microsoft.com/office/drawing/2014/main" val="1694667048"/>
                    </a:ext>
                  </a:extLst>
                </a:gridCol>
                <a:gridCol w="753203">
                  <a:extLst>
                    <a:ext uri="{9D8B030D-6E8A-4147-A177-3AD203B41FA5}">
                      <a16:colId xmlns:a16="http://schemas.microsoft.com/office/drawing/2014/main" val="169904985"/>
                    </a:ext>
                  </a:extLst>
                </a:gridCol>
              </a:tblGrid>
              <a:tr h="231894">
                <a:tc gridSpan="3">
                  <a:txBody>
                    <a:bodyPr/>
                    <a:lstStyle/>
                    <a:p>
                      <a:pPr algn="ctr" fontAlgn="ctr"/>
                      <a:r>
                        <a:rPr lang="en-US" sz="1400" b="1" u="none" strike="noStrike" noProof="0" dirty="0">
                          <a:effectLst/>
                          <a:latin typeface="Avenir Roman" panose="02000503020000020003" pitchFamily="2" charset="0"/>
                        </a:rPr>
                        <a:t>Gender</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ctr"/>
                      <a:endParaRPr lang="en-US" sz="12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ctr"/>
                      <a:endParaRPr lang="en-US" sz="12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extLst>
                  <a:ext uri="{0D108BD9-81ED-4DB2-BD59-A6C34878D82A}">
                    <a16:rowId xmlns:a16="http://schemas.microsoft.com/office/drawing/2014/main" val="3946429909"/>
                  </a:ext>
                </a:extLst>
              </a:tr>
              <a:tr h="255741">
                <a:tc>
                  <a:txBody>
                    <a:bodyPr/>
                    <a:lstStyle/>
                    <a:p>
                      <a:pPr algn="l" fontAlgn="b"/>
                      <a:r>
                        <a:rPr lang="en-US" sz="1400" u="none" strike="noStrike" dirty="0">
                          <a:effectLst/>
                          <a:latin typeface="Avenir Roman" panose="02000503020000020003" pitchFamily="2" charset="0"/>
                        </a:rPr>
                        <a:t>Female</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11</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100" u="none" strike="noStrike" dirty="0">
                          <a:effectLst/>
                          <a:latin typeface="Avenir Roman" panose="02000503020000020003" pitchFamily="2" charset="0"/>
                        </a:rPr>
                        <a:t>13%</a:t>
                      </a:r>
                      <a:endParaRPr lang="en-US" sz="11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1555531208"/>
                  </a:ext>
                </a:extLst>
              </a:tr>
              <a:tr h="255741">
                <a:tc>
                  <a:txBody>
                    <a:bodyPr/>
                    <a:lstStyle/>
                    <a:p>
                      <a:pPr algn="l" fontAlgn="b"/>
                      <a:r>
                        <a:rPr lang="en-US" sz="1400" u="none" strike="noStrike" dirty="0">
                          <a:effectLst/>
                          <a:latin typeface="Avenir Roman" panose="02000503020000020003" pitchFamily="2" charset="0"/>
                        </a:rPr>
                        <a:t>Male</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74</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100" u="none" strike="noStrike" dirty="0">
                          <a:effectLst/>
                          <a:latin typeface="Avenir Roman" panose="02000503020000020003" pitchFamily="2" charset="0"/>
                        </a:rPr>
                        <a:t>87%</a:t>
                      </a:r>
                      <a:endParaRPr lang="en-US" sz="11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2955109614"/>
                  </a:ext>
                </a:extLst>
              </a:tr>
              <a:tr h="255741">
                <a:tc>
                  <a:txBody>
                    <a:bodyPr/>
                    <a:lstStyle/>
                    <a:p>
                      <a:pPr algn="l" fontAlgn="b"/>
                      <a:r>
                        <a:rPr lang="en-US" sz="1400" b="1" u="none" strike="noStrike" dirty="0">
                          <a:effectLst/>
                          <a:latin typeface="Avenir Roman" panose="02000503020000020003" pitchFamily="2" charset="0"/>
                        </a:rPr>
                        <a:t> Total</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400" b="1" u="none" strike="noStrike" dirty="0">
                          <a:effectLst/>
                          <a:latin typeface="Avenir Roman" panose="02000503020000020003" pitchFamily="2" charset="0"/>
                        </a:rPr>
                        <a:t>85</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100" b="1" u="none" strike="noStrike" dirty="0">
                          <a:effectLst/>
                          <a:latin typeface="Avenir Roman" panose="02000503020000020003" pitchFamily="2" charset="0"/>
                        </a:rPr>
                        <a:t>100%</a:t>
                      </a:r>
                      <a:endParaRPr lang="en-US" sz="11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extLst>
                  <a:ext uri="{0D108BD9-81ED-4DB2-BD59-A6C34878D82A}">
                    <a16:rowId xmlns:a16="http://schemas.microsoft.com/office/drawing/2014/main" val="81499085"/>
                  </a:ext>
                </a:extLst>
              </a:tr>
              <a:tr h="152614">
                <a:tc>
                  <a:txBody>
                    <a:bodyPr/>
                    <a:lstStyle/>
                    <a:p>
                      <a:pPr algn="l" fontAlgn="b"/>
                      <a:endParaRPr lang="en-US" sz="9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endParaRPr lang="en-US" sz="900" b="1" i="0" u="none" strike="noStrike" dirty="0">
                        <a:solidFill>
                          <a:srgbClr val="000000"/>
                        </a:solidFill>
                        <a:effectLst/>
                        <a:latin typeface="Avenir Roman" panose="02000503020000020003" pitchFamily="2" charset="0"/>
                      </a:endParaRPr>
                    </a:p>
                  </a:txBody>
                  <a:tcPr marL="36000"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endParaRPr lang="en-US" sz="700" b="1" i="0" u="none" strike="noStrike" dirty="0">
                        <a:solidFill>
                          <a:srgbClr val="000000"/>
                        </a:solidFill>
                        <a:effectLst/>
                        <a:latin typeface="Avenir Roman" panose="02000503020000020003" pitchFamily="2" charset="0"/>
                      </a:endParaRPr>
                    </a:p>
                  </a:txBody>
                  <a:tcPr marL="36000" marR="9525" marT="9525" marB="0" anchor="ctr">
                    <a:lnL w="6350" cap="flat" cmpd="sng" algn="ctr">
                      <a:no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4188915568"/>
                  </a:ext>
                </a:extLst>
              </a:tr>
              <a:tr h="297499">
                <a:tc gridSpan="3">
                  <a:txBody>
                    <a:bodyPr/>
                    <a:lstStyle/>
                    <a:p>
                      <a:pPr algn="ctr" fontAlgn="b"/>
                      <a:r>
                        <a:rPr lang="en-US" sz="1400" b="1" u="none" strike="noStrike" dirty="0">
                          <a:effectLst/>
                          <a:latin typeface="Avenir Roman" panose="02000503020000020003" pitchFamily="2" charset="0"/>
                        </a:rPr>
                        <a:t>Type of Institutions</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2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extLst>
                  <a:ext uri="{0D108BD9-81ED-4DB2-BD59-A6C34878D82A}">
                    <a16:rowId xmlns:a16="http://schemas.microsoft.com/office/drawing/2014/main" val="3090027645"/>
                  </a:ext>
                </a:extLst>
              </a:tr>
              <a:tr h="271354">
                <a:tc>
                  <a:txBody>
                    <a:bodyPr/>
                    <a:lstStyle/>
                    <a:p>
                      <a:pPr algn="l" fontAlgn="b"/>
                      <a:r>
                        <a:rPr lang="en-US" sz="1400" u="none" strike="noStrike" dirty="0">
                          <a:effectLst/>
                          <a:latin typeface="Avenir Roman" panose="02000503020000020003" pitchFamily="2" charset="0"/>
                        </a:rPr>
                        <a:t>Higher Education</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47</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100" u="none" strike="noStrike" dirty="0">
                          <a:effectLst/>
                          <a:latin typeface="Avenir Roman" panose="02000503020000020003" pitchFamily="2" charset="0"/>
                        </a:rPr>
                        <a:t>55%</a:t>
                      </a:r>
                      <a:endParaRPr lang="en-US" sz="11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1273595879"/>
                  </a:ext>
                </a:extLst>
              </a:tr>
              <a:tr h="271354">
                <a:tc>
                  <a:txBody>
                    <a:bodyPr/>
                    <a:lstStyle/>
                    <a:p>
                      <a:pPr algn="l" fontAlgn="b"/>
                      <a:r>
                        <a:rPr lang="en-US" sz="1400" u="none" strike="noStrike" dirty="0">
                          <a:effectLst/>
                          <a:latin typeface="Avenir Roman" panose="02000503020000020003" pitchFamily="2" charset="0"/>
                        </a:rPr>
                        <a:t>Research</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15</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100" u="none" strike="noStrike" dirty="0">
                          <a:effectLst/>
                          <a:latin typeface="Avenir Roman" panose="02000503020000020003" pitchFamily="2" charset="0"/>
                        </a:rPr>
                        <a:t>18%</a:t>
                      </a:r>
                      <a:endParaRPr lang="en-US" sz="11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2947818474"/>
                  </a:ext>
                </a:extLst>
              </a:tr>
              <a:tr h="271354">
                <a:tc>
                  <a:txBody>
                    <a:bodyPr/>
                    <a:lstStyle/>
                    <a:p>
                      <a:pPr algn="l" fontAlgn="b"/>
                      <a:r>
                        <a:rPr lang="en-US" sz="1400" u="none" strike="noStrike" dirty="0">
                          <a:effectLst/>
                          <a:latin typeface="Avenir Roman" panose="02000503020000020003" pitchFamily="2" charset="0"/>
                        </a:rPr>
                        <a:t>TVET</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23</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100" u="none" strike="noStrike" dirty="0">
                          <a:effectLst/>
                          <a:latin typeface="Avenir Roman" panose="02000503020000020003" pitchFamily="2" charset="0"/>
                        </a:rPr>
                        <a:t>27%</a:t>
                      </a:r>
                      <a:endParaRPr lang="en-US" sz="11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2005213053"/>
                  </a:ext>
                </a:extLst>
              </a:tr>
              <a:tr h="271354">
                <a:tc>
                  <a:txBody>
                    <a:bodyPr/>
                    <a:lstStyle/>
                    <a:p>
                      <a:pPr algn="l" fontAlgn="b"/>
                      <a:r>
                        <a:rPr lang="en-US" sz="1400" u="none" strike="noStrike" dirty="0">
                          <a:effectLst/>
                          <a:latin typeface="Avenir Roman" panose="02000503020000020003" pitchFamily="2" charset="0"/>
                        </a:rPr>
                        <a:t> Total</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85</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100" u="none" strike="noStrike" dirty="0">
                          <a:effectLst/>
                          <a:latin typeface="Avenir Roman" panose="02000503020000020003" pitchFamily="2" charset="0"/>
                        </a:rPr>
                        <a:t>100%</a:t>
                      </a:r>
                      <a:endParaRPr lang="en-US" sz="11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840488897"/>
                  </a:ext>
                </a:extLst>
              </a:tr>
              <a:tr h="271354">
                <a:tc>
                  <a:txBody>
                    <a:bodyPr/>
                    <a:lstStyle/>
                    <a:p>
                      <a:pPr algn="l" fontAlgn="ctr"/>
                      <a:r>
                        <a:rPr lang="en-US" sz="1400" b="1" u="none" strike="noStrike" noProof="0" dirty="0">
                          <a:effectLst/>
                          <a:latin typeface="Avenir Roman" panose="02000503020000020003" pitchFamily="2" charset="0"/>
                        </a:rPr>
                        <a:t> Total</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ctr"/>
                      <a:r>
                        <a:rPr lang="en-US" sz="1400" b="1" i="0" u="none" strike="noStrike" noProof="0" dirty="0">
                          <a:solidFill>
                            <a:srgbClr val="000000"/>
                          </a:solidFill>
                          <a:effectLst/>
                          <a:latin typeface="Avenir Roman" panose="02000503020000020003" pitchFamily="2" charset="0"/>
                        </a:rPr>
                        <a:t>85</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ctr"/>
                      <a:r>
                        <a:rPr lang="en-US" sz="1100" b="1" u="none" strike="noStrike" noProof="0" dirty="0">
                          <a:effectLst/>
                          <a:latin typeface="Avenir Roman" panose="02000503020000020003" pitchFamily="2" charset="0"/>
                        </a:rPr>
                        <a:t>100%</a:t>
                      </a:r>
                      <a:endParaRPr lang="en-US" sz="11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extLst>
                  <a:ext uri="{0D108BD9-81ED-4DB2-BD59-A6C34878D82A}">
                    <a16:rowId xmlns:a16="http://schemas.microsoft.com/office/drawing/2014/main" val="2766411902"/>
                  </a:ext>
                </a:extLst>
              </a:tr>
            </a:tbl>
          </a:graphicData>
        </a:graphic>
      </p:graphicFrame>
      <p:sp>
        <p:nvSpPr>
          <p:cNvPr id="12" name="Rectangle 11">
            <a:extLst>
              <a:ext uri="{FF2B5EF4-FFF2-40B4-BE49-F238E27FC236}">
                <a16:creationId xmlns:a16="http://schemas.microsoft.com/office/drawing/2014/main" id="{C970D7D9-61DD-3245-9D83-D9308BCED44E}"/>
              </a:ext>
            </a:extLst>
          </p:cNvPr>
          <p:cNvSpPr/>
          <p:nvPr/>
        </p:nvSpPr>
        <p:spPr>
          <a:xfrm>
            <a:off x="1473200" y="1333228"/>
            <a:ext cx="1749685" cy="523220"/>
          </a:xfrm>
          <a:prstGeom prst="rect">
            <a:avLst/>
          </a:prstGeom>
        </p:spPr>
        <p:txBody>
          <a:bodyPr wrap="square">
            <a:spAutoFit/>
          </a:bodyPr>
          <a:lstStyle/>
          <a:p>
            <a:r>
              <a:rPr lang="en-US" sz="2800" dirty="0">
                <a:solidFill>
                  <a:srgbClr val="80A4A6"/>
                </a:solidFill>
                <a:latin typeface="Avenir Black" panose="02000503020000020003" pitchFamily="2" charset="0"/>
              </a:rPr>
              <a:t>Results</a:t>
            </a:r>
          </a:p>
        </p:txBody>
      </p:sp>
      <p:sp>
        <p:nvSpPr>
          <p:cNvPr id="3" name="Slide Number Placeholder 2">
            <a:extLst>
              <a:ext uri="{FF2B5EF4-FFF2-40B4-BE49-F238E27FC236}">
                <a16:creationId xmlns:a16="http://schemas.microsoft.com/office/drawing/2014/main" id="{EB9D769B-EEDC-EB41-82F7-FBCD44348825}"/>
              </a:ext>
            </a:extLst>
          </p:cNvPr>
          <p:cNvSpPr>
            <a:spLocks noGrp="1"/>
          </p:cNvSpPr>
          <p:nvPr>
            <p:ph type="sldNum" sz="quarter" idx="12"/>
          </p:nvPr>
        </p:nvSpPr>
        <p:spPr/>
        <p:txBody>
          <a:bodyPr/>
          <a:lstStyle/>
          <a:p>
            <a:fld id="{B4B5C5FA-1178-944A-9E70-16FB1BB2254C}" type="slidenum">
              <a:rPr lang="en-US" smtClean="0"/>
              <a:t>14</a:t>
            </a:fld>
            <a:endParaRPr lang="en-US" dirty="0"/>
          </a:p>
        </p:txBody>
      </p:sp>
    </p:spTree>
    <p:extLst>
      <p:ext uri="{BB962C8B-B14F-4D97-AF65-F5344CB8AC3E}">
        <p14:creationId xmlns:p14="http://schemas.microsoft.com/office/powerpoint/2010/main" val="317410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graphicFrame>
        <p:nvGraphicFramePr>
          <p:cNvPr id="10" name="Chart 9">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943783410"/>
              </p:ext>
            </p:extLst>
          </p:nvPr>
        </p:nvGraphicFramePr>
        <p:xfrm>
          <a:off x="9328761" y="695441"/>
          <a:ext cx="2495315" cy="1831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467744234"/>
              </p:ext>
            </p:extLst>
          </p:nvPr>
        </p:nvGraphicFramePr>
        <p:xfrm>
          <a:off x="8942812" y="2523836"/>
          <a:ext cx="2870674" cy="2221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4127425918"/>
              </p:ext>
            </p:extLst>
          </p:nvPr>
        </p:nvGraphicFramePr>
        <p:xfrm>
          <a:off x="8932222" y="4745424"/>
          <a:ext cx="3385633" cy="2112576"/>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2">
            <a:extLst>
              <a:ext uri="{FF2B5EF4-FFF2-40B4-BE49-F238E27FC236}">
                <a16:creationId xmlns:a16="http://schemas.microsoft.com/office/drawing/2014/main" id="{84BE0429-7BEE-B346-BFF8-621DEADEC7B4}"/>
              </a:ext>
            </a:extLst>
          </p:cNvPr>
          <p:cNvSpPr txBox="1">
            <a:spLocks/>
          </p:cNvSpPr>
          <p:nvPr/>
        </p:nvSpPr>
        <p:spPr>
          <a:xfrm>
            <a:off x="2924274" y="1389907"/>
            <a:ext cx="8762944" cy="439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venir Book" panose="02000503020000020003" pitchFamily="2" charset="0"/>
              </a:rPr>
              <a:t>2. MoRENet Training Results: 2018 </a:t>
            </a:r>
          </a:p>
        </p:txBody>
      </p:sp>
      <p:sp>
        <p:nvSpPr>
          <p:cNvPr id="21" name="Rectangle 20">
            <a:extLst>
              <a:ext uri="{FF2B5EF4-FFF2-40B4-BE49-F238E27FC236}">
                <a16:creationId xmlns:a16="http://schemas.microsoft.com/office/drawing/2014/main" id="{E55D67AD-8F46-8249-B360-8950ECC8CAD0}"/>
              </a:ext>
            </a:extLst>
          </p:cNvPr>
          <p:cNvSpPr/>
          <p:nvPr/>
        </p:nvSpPr>
        <p:spPr>
          <a:xfrm>
            <a:off x="1473200" y="1333228"/>
            <a:ext cx="1749685" cy="523220"/>
          </a:xfrm>
          <a:prstGeom prst="rect">
            <a:avLst/>
          </a:prstGeom>
        </p:spPr>
        <p:txBody>
          <a:bodyPr wrap="square">
            <a:spAutoFit/>
          </a:bodyPr>
          <a:lstStyle/>
          <a:p>
            <a:r>
              <a:rPr lang="en-US" sz="2800" dirty="0">
                <a:solidFill>
                  <a:srgbClr val="80A4A6"/>
                </a:solidFill>
                <a:latin typeface="Avenir Black" panose="02000503020000020003" pitchFamily="2" charset="0"/>
              </a:rPr>
              <a:t>Results</a:t>
            </a:r>
          </a:p>
        </p:txBody>
      </p:sp>
      <p:graphicFrame>
        <p:nvGraphicFramePr>
          <p:cNvPr id="7" name="Table 6">
            <a:extLst>
              <a:ext uri="{FF2B5EF4-FFF2-40B4-BE49-F238E27FC236}">
                <a16:creationId xmlns:a16="http://schemas.microsoft.com/office/drawing/2014/main" id="{207BF330-6D3E-D74D-B32D-0C88A22A5FD8}"/>
              </a:ext>
            </a:extLst>
          </p:cNvPr>
          <p:cNvGraphicFramePr>
            <a:graphicFrameLocks noGrp="1"/>
          </p:cNvGraphicFramePr>
          <p:nvPr>
            <p:extLst>
              <p:ext uri="{D42A27DB-BD31-4B8C-83A1-F6EECF244321}">
                <p14:modId xmlns:p14="http://schemas.microsoft.com/office/powerpoint/2010/main" val="2291619036"/>
              </p:ext>
            </p:extLst>
          </p:nvPr>
        </p:nvGraphicFramePr>
        <p:xfrm>
          <a:off x="6130553" y="5029500"/>
          <a:ext cx="3020291" cy="1667594"/>
        </p:xfrm>
        <a:graphic>
          <a:graphicData uri="http://schemas.openxmlformats.org/drawingml/2006/table">
            <a:tbl>
              <a:tblPr>
                <a:tableStyleId>{5C22544A-7EE6-4342-B048-85BDC9FD1C3A}</a:tableStyleId>
              </a:tblPr>
              <a:tblGrid>
                <a:gridCol w="985652">
                  <a:extLst>
                    <a:ext uri="{9D8B030D-6E8A-4147-A177-3AD203B41FA5}">
                      <a16:colId xmlns:a16="http://schemas.microsoft.com/office/drawing/2014/main" val="1084556198"/>
                    </a:ext>
                  </a:extLst>
                </a:gridCol>
                <a:gridCol w="427512">
                  <a:extLst>
                    <a:ext uri="{9D8B030D-6E8A-4147-A177-3AD203B41FA5}">
                      <a16:colId xmlns:a16="http://schemas.microsoft.com/office/drawing/2014/main" val="1837712296"/>
                    </a:ext>
                  </a:extLst>
                </a:gridCol>
                <a:gridCol w="533070">
                  <a:extLst>
                    <a:ext uri="{9D8B030D-6E8A-4147-A177-3AD203B41FA5}">
                      <a16:colId xmlns:a16="http://schemas.microsoft.com/office/drawing/2014/main" val="2243314843"/>
                    </a:ext>
                  </a:extLst>
                </a:gridCol>
                <a:gridCol w="87086">
                  <a:extLst>
                    <a:ext uri="{9D8B030D-6E8A-4147-A177-3AD203B41FA5}">
                      <a16:colId xmlns:a16="http://schemas.microsoft.com/office/drawing/2014/main" val="42526988"/>
                    </a:ext>
                  </a:extLst>
                </a:gridCol>
                <a:gridCol w="551542">
                  <a:extLst>
                    <a:ext uri="{9D8B030D-6E8A-4147-A177-3AD203B41FA5}">
                      <a16:colId xmlns:a16="http://schemas.microsoft.com/office/drawing/2014/main" val="3700290562"/>
                    </a:ext>
                  </a:extLst>
                </a:gridCol>
                <a:gridCol w="435429">
                  <a:extLst>
                    <a:ext uri="{9D8B030D-6E8A-4147-A177-3AD203B41FA5}">
                      <a16:colId xmlns:a16="http://schemas.microsoft.com/office/drawing/2014/main" val="2672478091"/>
                    </a:ext>
                  </a:extLst>
                </a:gridCol>
              </a:tblGrid>
              <a:tr h="335674">
                <a:tc>
                  <a:txBody>
                    <a:bodyPr/>
                    <a:lstStyle/>
                    <a:p>
                      <a:pPr algn="l" fontAlgn="b"/>
                      <a:r>
                        <a:rPr lang="en-US" sz="1400" b="1" u="none" strike="noStrike" dirty="0">
                          <a:effectLst/>
                          <a:latin typeface="Avenir Roman" panose="02000503020000020003" pitchFamily="2" charset="0"/>
                        </a:rPr>
                        <a:t>Regime </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gridSpan="2">
                  <a:txBody>
                    <a:bodyPr/>
                    <a:lstStyle/>
                    <a:p>
                      <a:pPr algn="ctr" fontAlgn="b"/>
                      <a:r>
                        <a:rPr lang="en-US" sz="1400" b="1" i="0" u="none" strike="noStrike" dirty="0">
                          <a:solidFill>
                            <a:srgbClr val="000000"/>
                          </a:solidFill>
                          <a:effectLst/>
                          <a:latin typeface="Avenir Roman" panose="02000503020000020003" pitchFamily="2" charset="0"/>
                        </a:rPr>
                        <a:t>Courses </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a:txBody>
                    <a:bodyPr/>
                    <a:lstStyle/>
                    <a:p>
                      <a:pPr algn="ctr" fontAlgn="b"/>
                      <a:endParaRPr lang="en-US" sz="11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noFill/>
                      <a:prstDash val="solid"/>
                      <a:round/>
                      <a:headEnd type="none" w="med" len="med"/>
                      <a:tailEnd type="none" w="med" len="med"/>
                    </a:lnB>
                    <a:solidFill>
                      <a:srgbClr val="E9E9E9"/>
                    </a:solidFill>
                  </a:tcPr>
                </a:tc>
                <a:tc gridSpan="2">
                  <a:txBody>
                    <a:bodyPr/>
                    <a:lstStyle/>
                    <a:p>
                      <a:pPr algn="ctr" fontAlgn="b"/>
                      <a:r>
                        <a:rPr lang="en-US" sz="1100" b="1" i="0" u="none" strike="noStrike" dirty="0">
                          <a:solidFill>
                            <a:srgbClr val="000000"/>
                          </a:solidFill>
                          <a:effectLst/>
                          <a:latin typeface="Avenir Roman" panose="02000503020000020003" pitchFamily="2" charset="0"/>
                        </a:rPr>
                        <a:t>Participants</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extLst>
                  <a:ext uri="{0D108BD9-81ED-4DB2-BD59-A6C34878D82A}">
                    <a16:rowId xmlns:a16="http://schemas.microsoft.com/office/drawing/2014/main" val="3589154173"/>
                  </a:ext>
                </a:extLst>
              </a:tr>
              <a:tr h="332980">
                <a:tc>
                  <a:txBody>
                    <a:bodyPr/>
                    <a:lstStyle/>
                    <a:p>
                      <a:pPr algn="l" fontAlgn="b"/>
                      <a:r>
                        <a:rPr lang="en-US" sz="1400" u="none" strike="noStrike" noProof="0" dirty="0">
                          <a:effectLst/>
                          <a:latin typeface="Avenir Roman" panose="02000503020000020003" pitchFamily="2" charset="0"/>
                        </a:rPr>
                        <a:t>Classroom </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400" u="none" strike="noStrike" noProof="0" dirty="0">
                          <a:effectLst/>
                          <a:latin typeface="Avenir Roman" panose="02000503020000020003" pitchFamily="2" charset="0"/>
                        </a:rPr>
                        <a:t>8</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80%</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r" fontAlgn="b"/>
                      <a:r>
                        <a:rPr lang="en-US" sz="1400" u="none" strike="noStrike" noProof="0" dirty="0">
                          <a:effectLst/>
                          <a:latin typeface="Avenir Roman" panose="02000503020000020003" pitchFamily="2" charset="0"/>
                        </a:rPr>
                        <a:t>247</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73%</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818637817"/>
                  </a:ext>
                </a:extLst>
              </a:tr>
              <a:tr h="332980">
                <a:tc>
                  <a:txBody>
                    <a:bodyPr/>
                    <a:lstStyle/>
                    <a:p>
                      <a:pPr algn="l" fontAlgn="b"/>
                      <a:r>
                        <a:rPr lang="en-US" sz="1400" u="none" strike="noStrike" noProof="0" dirty="0">
                          <a:effectLst/>
                          <a:latin typeface="Avenir Roman" panose="02000503020000020003" pitchFamily="2" charset="0"/>
                        </a:rPr>
                        <a:t>Distant </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400" u="none" strike="noStrike" noProof="0">
                          <a:effectLst/>
                          <a:latin typeface="Avenir Roman" panose="02000503020000020003" pitchFamily="2" charset="0"/>
                        </a:rPr>
                        <a:t>1</a:t>
                      </a:r>
                      <a:endParaRPr lang="en-US" sz="1400" b="0" i="0" u="none" strike="noStrike" noProof="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10%</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r" fontAlgn="b"/>
                      <a:r>
                        <a:rPr lang="en-US" sz="1400" u="none" strike="noStrike" noProof="0" dirty="0">
                          <a:effectLst/>
                          <a:latin typeface="Avenir Roman" panose="02000503020000020003" pitchFamily="2" charset="0"/>
                        </a:rPr>
                        <a:t>50</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15%</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2192797312"/>
                  </a:ext>
                </a:extLst>
              </a:tr>
              <a:tr h="332980">
                <a:tc>
                  <a:txBody>
                    <a:bodyPr/>
                    <a:lstStyle/>
                    <a:p>
                      <a:pPr algn="l" fontAlgn="b"/>
                      <a:r>
                        <a:rPr lang="en-US" sz="1400" u="none" strike="noStrike" noProof="0" dirty="0">
                          <a:effectLst/>
                          <a:latin typeface="Avenir Roman" panose="02000503020000020003" pitchFamily="2" charset="0"/>
                        </a:rPr>
                        <a:t>Online </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400" u="none" strike="noStrike" noProof="0">
                          <a:effectLst/>
                          <a:latin typeface="Avenir Roman" panose="02000503020000020003" pitchFamily="2" charset="0"/>
                        </a:rPr>
                        <a:t>1</a:t>
                      </a:r>
                      <a:endParaRPr lang="en-US" sz="1400" b="0" i="0" u="none" strike="noStrike" noProof="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10%</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r" fontAlgn="b"/>
                      <a:r>
                        <a:rPr lang="en-US" sz="1400" u="none" strike="noStrike" noProof="0" dirty="0">
                          <a:effectLst/>
                          <a:latin typeface="Avenir Roman" panose="02000503020000020003" pitchFamily="2" charset="0"/>
                        </a:rPr>
                        <a:t>40</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12%</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1153878830"/>
                  </a:ext>
                </a:extLst>
              </a:tr>
              <a:tr h="332980">
                <a:tc>
                  <a:txBody>
                    <a:bodyPr/>
                    <a:lstStyle/>
                    <a:p>
                      <a:pPr algn="r" fontAlgn="b"/>
                      <a:r>
                        <a:rPr lang="en-US" sz="1400" b="1" u="none" strike="noStrike" noProof="0" dirty="0">
                          <a:effectLst/>
                          <a:latin typeface="Avenir Roman" panose="02000503020000020003" pitchFamily="2" charset="0"/>
                        </a:rPr>
                        <a:t>Total</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400" b="1" u="none" strike="noStrike" noProof="0">
                          <a:effectLst/>
                          <a:latin typeface="Avenir Roman" panose="02000503020000020003" pitchFamily="2" charset="0"/>
                        </a:rPr>
                        <a:t>10</a:t>
                      </a:r>
                      <a:endParaRPr lang="en-US" sz="1400" b="1" i="0" u="none" strike="noStrike" noProof="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000" b="1" u="none" strike="noStrike" noProof="0" dirty="0">
                          <a:effectLst/>
                          <a:latin typeface="Avenir Roman" panose="02000503020000020003" pitchFamily="2" charset="0"/>
                        </a:rPr>
                        <a:t>100%</a:t>
                      </a:r>
                      <a:endParaRPr lang="en-US" sz="10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endParaRPr lang="en-US" sz="14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400" b="1" u="none" strike="noStrike" noProof="0">
                          <a:effectLst/>
                          <a:latin typeface="Avenir Roman" panose="02000503020000020003" pitchFamily="2" charset="0"/>
                        </a:rPr>
                        <a:t>337</a:t>
                      </a:r>
                      <a:endParaRPr lang="en-US" sz="1400" b="1" i="0" u="none" strike="noStrike" noProof="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000" b="1" u="none" strike="noStrike" noProof="0" dirty="0">
                          <a:effectLst/>
                          <a:latin typeface="Avenir Roman" panose="02000503020000020003" pitchFamily="2" charset="0"/>
                        </a:rPr>
                        <a:t>100%</a:t>
                      </a:r>
                      <a:endParaRPr lang="en-US" sz="10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extLst>
                  <a:ext uri="{0D108BD9-81ED-4DB2-BD59-A6C34878D82A}">
                    <a16:rowId xmlns:a16="http://schemas.microsoft.com/office/drawing/2014/main" val="4274403990"/>
                  </a:ext>
                </a:extLst>
              </a:tr>
            </a:tbl>
          </a:graphicData>
        </a:graphic>
      </p:graphicFrame>
      <p:graphicFrame>
        <p:nvGraphicFramePr>
          <p:cNvPr id="9" name="Table 8">
            <a:extLst>
              <a:ext uri="{FF2B5EF4-FFF2-40B4-BE49-F238E27FC236}">
                <a16:creationId xmlns:a16="http://schemas.microsoft.com/office/drawing/2014/main" id="{D88650C1-2D2A-3940-A5AD-91FF48D47D18}"/>
              </a:ext>
            </a:extLst>
          </p:cNvPr>
          <p:cNvGraphicFramePr>
            <a:graphicFrameLocks noGrp="1"/>
          </p:cNvGraphicFramePr>
          <p:nvPr>
            <p:extLst>
              <p:ext uri="{D42A27DB-BD31-4B8C-83A1-F6EECF244321}">
                <p14:modId xmlns:p14="http://schemas.microsoft.com/office/powerpoint/2010/main" val="209217803"/>
              </p:ext>
            </p:extLst>
          </p:nvPr>
        </p:nvGraphicFramePr>
        <p:xfrm>
          <a:off x="331739" y="5023351"/>
          <a:ext cx="1886182" cy="1266237"/>
        </p:xfrm>
        <a:graphic>
          <a:graphicData uri="http://schemas.openxmlformats.org/drawingml/2006/table">
            <a:tbl>
              <a:tblPr>
                <a:tableStyleId>{5C22544A-7EE6-4342-B048-85BDC9FD1C3A}</a:tableStyleId>
              </a:tblPr>
              <a:tblGrid>
                <a:gridCol w="749714">
                  <a:extLst>
                    <a:ext uri="{9D8B030D-6E8A-4147-A177-3AD203B41FA5}">
                      <a16:colId xmlns:a16="http://schemas.microsoft.com/office/drawing/2014/main" val="4190086916"/>
                    </a:ext>
                  </a:extLst>
                </a:gridCol>
                <a:gridCol w="600891">
                  <a:extLst>
                    <a:ext uri="{9D8B030D-6E8A-4147-A177-3AD203B41FA5}">
                      <a16:colId xmlns:a16="http://schemas.microsoft.com/office/drawing/2014/main" val="3735323474"/>
                    </a:ext>
                  </a:extLst>
                </a:gridCol>
                <a:gridCol w="535577">
                  <a:extLst>
                    <a:ext uri="{9D8B030D-6E8A-4147-A177-3AD203B41FA5}">
                      <a16:colId xmlns:a16="http://schemas.microsoft.com/office/drawing/2014/main" val="4099367792"/>
                    </a:ext>
                  </a:extLst>
                </a:gridCol>
              </a:tblGrid>
              <a:tr h="312516">
                <a:tc gridSpan="3">
                  <a:txBody>
                    <a:bodyPr/>
                    <a:lstStyle/>
                    <a:p>
                      <a:pPr algn="ctr" fontAlgn="b"/>
                      <a:r>
                        <a:rPr lang="en-US" sz="1400" b="1" u="none" strike="noStrike" dirty="0">
                          <a:effectLst/>
                          <a:latin typeface="Avenir Roman" panose="02000503020000020003" pitchFamily="2" charset="0"/>
                        </a:rPr>
                        <a:t>Gender </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2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extLst>
                  <a:ext uri="{0D108BD9-81ED-4DB2-BD59-A6C34878D82A}">
                    <a16:rowId xmlns:a16="http://schemas.microsoft.com/office/drawing/2014/main" val="2765564722"/>
                  </a:ext>
                </a:extLst>
              </a:tr>
              <a:tr h="317907">
                <a:tc>
                  <a:txBody>
                    <a:bodyPr/>
                    <a:lstStyle/>
                    <a:p>
                      <a:pPr algn="l" fontAlgn="b"/>
                      <a:r>
                        <a:rPr lang="en-US" sz="1400" u="none" strike="noStrike" noProof="0" dirty="0">
                          <a:effectLst/>
                          <a:latin typeface="Avenir Roman" panose="02000503020000020003" pitchFamily="2" charset="0"/>
                        </a:rPr>
                        <a:t>Female  </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400" u="none" strike="noStrike" noProof="0" dirty="0">
                          <a:effectLst/>
                          <a:latin typeface="Avenir Roman" panose="02000503020000020003" pitchFamily="2" charset="0"/>
                        </a:rPr>
                        <a:t>35</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10%</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846258567"/>
                  </a:ext>
                </a:extLst>
              </a:tr>
              <a:tr h="317907">
                <a:tc>
                  <a:txBody>
                    <a:bodyPr/>
                    <a:lstStyle/>
                    <a:p>
                      <a:pPr algn="l" fontAlgn="b"/>
                      <a:r>
                        <a:rPr lang="en-US" sz="1400" u="none" strike="noStrike" noProof="0" dirty="0">
                          <a:effectLst/>
                          <a:latin typeface="Avenir Roman" panose="02000503020000020003" pitchFamily="2" charset="0"/>
                        </a:rPr>
                        <a:t>Male  </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400" u="none" strike="noStrike" noProof="0" dirty="0">
                          <a:effectLst/>
                          <a:latin typeface="Avenir Roman" panose="02000503020000020003" pitchFamily="2" charset="0"/>
                        </a:rPr>
                        <a:t>302</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90%</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2265529881"/>
                  </a:ext>
                </a:extLst>
              </a:tr>
              <a:tr h="317907">
                <a:tc>
                  <a:txBody>
                    <a:bodyPr/>
                    <a:lstStyle/>
                    <a:p>
                      <a:pPr algn="r" fontAlgn="b"/>
                      <a:r>
                        <a:rPr lang="en-US" sz="1400" b="1" u="none" strike="noStrike" noProof="0" dirty="0">
                          <a:effectLst/>
                          <a:latin typeface="Avenir Roman" panose="02000503020000020003" pitchFamily="2" charset="0"/>
                        </a:rPr>
                        <a:t>Total</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400" b="1" u="none" strike="noStrike" noProof="0" dirty="0">
                          <a:effectLst/>
                          <a:latin typeface="Avenir Roman" panose="02000503020000020003" pitchFamily="2" charset="0"/>
                        </a:rPr>
                        <a:t>337</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000" b="1" u="none" strike="noStrike" noProof="0" dirty="0">
                          <a:effectLst/>
                          <a:latin typeface="Avenir Roman" panose="02000503020000020003" pitchFamily="2" charset="0"/>
                        </a:rPr>
                        <a:t>100%</a:t>
                      </a:r>
                      <a:endParaRPr lang="en-US" sz="10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extLst>
                  <a:ext uri="{0D108BD9-81ED-4DB2-BD59-A6C34878D82A}">
                    <a16:rowId xmlns:a16="http://schemas.microsoft.com/office/drawing/2014/main" val="740535442"/>
                  </a:ext>
                </a:extLst>
              </a:tr>
            </a:tbl>
          </a:graphicData>
        </a:graphic>
      </p:graphicFrame>
      <p:graphicFrame>
        <p:nvGraphicFramePr>
          <p:cNvPr id="22" name="Table 21">
            <a:extLst>
              <a:ext uri="{FF2B5EF4-FFF2-40B4-BE49-F238E27FC236}">
                <a16:creationId xmlns:a16="http://schemas.microsoft.com/office/drawing/2014/main" id="{2D2CB460-CFB0-7641-AF61-F502227F81DD}"/>
              </a:ext>
            </a:extLst>
          </p:cNvPr>
          <p:cNvGraphicFramePr>
            <a:graphicFrameLocks noGrp="1"/>
          </p:cNvGraphicFramePr>
          <p:nvPr>
            <p:extLst>
              <p:ext uri="{D42A27DB-BD31-4B8C-83A1-F6EECF244321}">
                <p14:modId xmlns:p14="http://schemas.microsoft.com/office/powerpoint/2010/main" val="3433218365"/>
              </p:ext>
            </p:extLst>
          </p:nvPr>
        </p:nvGraphicFramePr>
        <p:xfrm>
          <a:off x="2464622" y="5023351"/>
          <a:ext cx="3377844" cy="1661120"/>
        </p:xfrm>
        <a:graphic>
          <a:graphicData uri="http://schemas.openxmlformats.org/drawingml/2006/table">
            <a:tbl>
              <a:tblPr>
                <a:tableStyleId>{5C22544A-7EE6-4342-B048-85BDC9FD1C3A}</a:tableStyleId>
              </a:tblPr>
              <a:tblGrid>
                <a:gridCol w="1293222">
                  <a:extLst>
                    <a:ext uri="{9D8B030D-6E8A-4147-A177-3AD203B41FA5}">
                      <a16:colId xmlns:a16="http://schemas.microsoft.com/office/drawing/2014/main" val="1084556198"/>
                    </a:ext>
                  </a:extLst>
                </a:gridCol>
                <a:gridCol w="457200">
                  <a:extLst>
                    <a:ext uri="{9D8B030D-6E8A-4147-A177-3AD203B41FA5}">
                      <a16:colId xmlns:a16="http://schemas.microsoft.com/office/drawing/2014/main" val="1837712296"/>
                    </a:ext>
                  </a:extLst>
                </a:gridCol>
                <a:gridCol w="444507">
                  <a:extLst>
                    <a:ext uri="{9D8B030D-6E8A-4147-A177-3AD203B41FA5}">
                      <a16:colId xmlns:a16="http://schemas.microsoft.com/office/drawing/2014/main" val="2243314843"/>
                    </a:ext>
                  </a:extLst>
                </a:gridCol>
                <a:gridCol w="79829">
                  <a:extLst>
                    <a:ext uri="{9D8B030D-6E8A-4147-A177-3AD203B41FA5}">
                      <a16:colId xmlns:a16="http://schemas.microsoft.com/office/drawing/2014/main" val="42526988"/>
                    </a:ext>
                  </a:extLst>
                </a:gridCol>
                <a:gridCol w="602343">
                  <a:extLst>
                    <a:ext uri="{9D8B030D-6E8A-4147-A177-3AD203B41FA5}">
                      <a16:colId xmlns:a16="http://schemas.microsoft.com/office/drawing/2014/main" val="3700290562"/>
                    </a:ext>
                  </a:extLst>
                </a:gridCol>
                <a:gridCol w="500743">
                  <a:extLst>
                    <a:ext uri="{9D8B030D-6E8A-4147-A177-3AD203B41FA5}">
                      <a16:colId xmlns:a16="http://schemas.microsoft.com/office/drawing/2014/main" val="2672478091"/>
                    </a:ext>
                  </a:extLst>
                </a:gridCol>
              </a:tblGrid>
              <a:tr h="281114">
                <a:tc>
                  <a:txBody>
                    <a:bodyPr/>
                    <a:lstStyle/>
                    <a:p>
                      <a:pPr algn="l" fontAlgn="b"/>
                      <a:r>
                        <a:rPr lang="en-US" sz="1400" b="1" u="none" strike="noStrike" dirty="0">
                          <a:effectLst/>
                          <a:latin typeface="Avenir Roman" panose="02000503020000020003" pitchFamily="2" charset="0"/>
                        </a:rPr>
                        <a:t>Area / Subject </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gridSpan="2">
                  <a:txBody>
                    <a:bodyPr/>
                    <a:lstStyle/>
                    <a:p>
                      <a:pPr algn="ctr" fontAlgn="b"/>
                      <a:r>
                        <a:rPr lang="en-US" sz="1400" b="1" i="0" u="none" strike="noStrike" dirty="0">
                          <a:solidFill>
                            <a:srgbClr val="000000"/>
                          </a:solidFill>
                          <a:effectLst/>
                          <a:latin typeface="Avenir Roman" panose="02000503020000020003" pitchFamily="2" charset="0"/>
                        </a:rPr>
                        <a:t>Courses </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a:txBody>
                    <a:bodyPr/>
                    <a:lstStyle/>
                    <a:p>
                      <a:pPr algn="ctr" fontAlgn="b"/>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noFill/>
                      <a:prstDash val="solid"/>
                      <a:round/>
                      <a:headEnd type="none" w="med" len="med"/>
                      <a:tailEnd type="none" w="med" len="med"/>
                    </a:lnB>
                    <a:solidFill>
                      <a:srgbClr val="E9E9E9"/>
                    </a:solidFill>
                  </a:tcPr>
                </a:tc>
                <a:tc gridSpan="2">
                  <a:txBody>
                    <a:bodyPr/>
                    <a:lstStyle/>
                    <a:p>
                      <a:pPr algn="ctr" fontAlgn="b"/>
                      <a:r>
                        <a:rPr lang="en-US" sz="1400" b="1" i="0" u="none" strike="noStrike" dirty="0">
                          <a:solidFill>
                            <a:srgbClr val="000000"/>
                          </a:solidFill>
                          <a:effectLst/>
                          <a:latin typeface="Avenir Roman" panose="02000503020000020003" pitchFamily="2" charset="0"/>
                        </a:rPr>
                        <a:t>Participants</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extLst>
                  <a:ext uri="{0D108BD9-81ED-4DB2-BD59-A6C34878D82A}">
                    <a16:rowId xmlns:a16="http://schemas.microsoft.com/office/drawing/2014/main" val="3589154173"/>
                  </a:ext>
                </a:extLst>
              </a:tr>
              <a:tr h="313719">
                <a:tc>
                  <a:txBody>
                    <a:bodyPr/>
                    <a:lstStyle/>
                    <a:p>
                      <a:pPr algn="l" fontAlgn="b"/>
                      <a:r>
                        <a:rPr lang="en-US" sz="1400" u="none" strike="noStrike" dirty="0">
                          <a:effectLst/>
                          <a:latin typeface="Avenir Roman" panose="02000503020000020003" pitchFamily="2" charset="0"/>
                        </a:rPr>
                        <a:t>Cyber Security</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6</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50" u="none" strike="noStrike" dirty="0">
                          <a:effectLst/>
                          <a:latin typeface="Avenir Roman" panose="02000503020000020003" pitchFamily="2" charset="0"/>
                        </a:rPr>
                        <a:t>60%</a:t>
                      </a:r>
                      <a:endParaRPr lang="en-US" sz="105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230</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50" u="none" strike="noStrike" dirty="0">
                          <a:effectLst/>
                          <a:latin typeface="Avenir Roman" panose="02000503020000020003" pitchFamily="2" charset="0"/>
                        </a:rPr>
                        <a:t>68%</a:t>
                      </a:r>
                      <a:endParaRPr lang="en-US" sz="105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818637817"/>
                  </a:ext>
                </a:extLst>
              </a:tr>
              <a:tr h="313719">
                <a:tc>
                  <a:txBody>
                    <a:bodyPr/>
                    <a:lstStyle/>
                    <a:p>
                      <a:pPr algn="l" fontAlgn="b"/>
                      <a:r>
                        <a:rPr lang="en-US" sz="1400" u="none" strike="noStrike" dirty="0">
                          <a:effectLst/>
                          <a:latin typeface="Avenir Roman" panose="02000503020000020003" pitchFamily="2" charset="0"/>
                        </a:rPr>
                        <a:t>Networking</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2</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50" u="none" strike="noStrike" dirty="0">
                          <a:effectLst/>
                          <a:latin typeface="Avenir Roman" panose="02000503020000020003" pitchFamily="2" charset="0"/>
                        </a:rPr>
                        <a:t>20%</a:t>
                      </a:r>
                      <a:endParaRPr lang="en-US" sz="105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64</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50" u="none" strike="noStrike" dirty="0">
                          <a:effectLst/>
                          <a:latin typeface="Avenir Roman" panose="02000503020000020003" pitchFamily="2" charset="0"/>
                        </a:rPr>
                        <a:t>19%</a:t>
                      </a:r>
                      <a:endParaRPr lang="en-US" sz="105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2192797312"/>
                  </a:ext>
                </a:extLst>
              </a:tr>
              <a:tr h="393432">
                <a:tc>
                  <a:txBody>
                    <a:bodyPr/>
                    <a:lstStyle/>
                    <a:p>
                      <a:pPr algn="l" fontAlgn="b"/>
                      <a:r>
                        <a:rPr lang="en-US" sz="1400" u="none" strike="noStrike">
                          <a:effectLst/>
                          <a:latin typeface="Avenir Roman" panose="02000503020000020003" pitchFamily="2" charset="0"/>
                        </a:rPr>
                        <a:t>HPC</a:t>
                      </a:r>
                      <a:endParaRPr lang="en-US" sz="1400" b="0" i="0" u="none" strike="noStrike">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2</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50" u="none" strike="noStrike" dirty="0">
                          <a:effectLst/>
                          <a:latin typeface="Avenir Roman" panose="02000503020000020003" pitchFamily="2" charset="0"/>
                        </a:rPr>
                        <a:t>20%</a:t>
                      </a:r>
                      <a:endParaRPr lang="en-US" sz="105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43</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50" u="none" strike="noStrike" dirty="0">
                          <a:effectLst/>
                          <a:latin typeface="Avenir Roman" panose="02000503020000020003" pitchFamily="2" charset="0"/>
                        </a:rPr>
                        <a:t>13%</a:t>
                      </a:r>
                      <a:endParaRPr lang="en-US" sz="105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1946586745"/>
                  </a:ext>
                </a:extLst>
              </a:tr>
              <a:tr h="359136">
                <a:tc>
                  <a:txBody>
                    <a:bodyPr/>
                    <a:lstStyle/>
                    <a:p>
                      <a:pPr algn="r" fontAlgn="b"/>
                      <a:r>
                        <a:rPr lang="en-US" sz="1400" b="1" u="none" strike="noStrike" noProof="0" dirty="0">
                          <a:effectLst/>
                          <a:latin typeface="Avenir Roman" panose="02000503020000020003" pitchFamily="2" charset="0"/>
                        </a:rPr>
                        <a:t>Total</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400" b="1" u="none" strike="noStrike" noProof="0">
                          <a:effectLst/>
                          <a:latin typeface="Avenir Roman" panose="02000503020000020003" pitchFamily="2" charset="0"/>
                        </a:rPr>
                        <a:t>10</a:t>
                      </a:r>
                      <a:endParaRPr lang="en-US" sz="1400" b="1" i="0" u="none" strike="noStrike" noProof="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050" b="1" u="none" strike="noStrike" noProof="0" dirty="0">
                          <a:effectLst/>
                          <a:latin typeface="Avenir Roman" panose="02000503020000020003" pitchFamily="2" charset="0"/>
                        </a:rPr>
                        <a:t>100%</a:t>
                      </a:r>
                      <a:endParaRPr lang="en-US" sz="105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endParaRPr lang="en-US" sz="14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400" b="1" u="none" strike="noStrike" noProof="0">
                          <a:effectLst/>
                          <a:latin typeface="Avenir Roman" panose="02000503020000020003" pitchFamily="2" charset="0"/>
                        </a:rPr>
                        <a:t>337</a:t>
                      </a:r>
                      <a:endParaRPr lang="en-US" sz="1400" b="1" i="0" u="none" strike="noStrike" noProof="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050" b="1" u="none" strike="noStrike" noProof="0" dirty="0">
                          <a:effectLst/>
                          <a:latin typeface="Avenir Roman" panose="02000503020000020003" pitchFamily="2" charset="0"/>
                        </a:rPr>
                        <a:t>100%</a:t>
                      </a:r>
                      <a:endParaRPr lang="en-US" sz="105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extLst>
                  <a:ext uri="{0D108BD9-81ED-4DB2-BD59-A6C34878D82A}">
                    <a16:rowId xmlns:a16="http://schemas.microsoft.com/office/drawing/2014/main" val="4274403990"/>
                  </a:ext>
                </a:extLst>
              </a:tr>
            </a:tbl>
          </a:graphicData>
        </a:graphic>
      </p:graphicFrame>
      <p:sp>
        <p:nvSpPr>
          <p:cNvPr id="23" name="Rectangle 22">
            <a:extLst>
              <a:ext uri="{FF2B5EF4-FFF2-40B4-BE49-F238E27FC236}">
                <a16:creationId xmlns:a16="http://schemas.microsoft.com/office/drawing/2014/main" id="{9F862496-470C-9E4D-BD78-ED6B01EE8956}"/>
              </a:ext>
            </a:extLst>
          </p:cNvPr>
          <p:cNvSpPr/>
          <p:nvPr/>
        </p:nvSpPr>
        <p:spPr>
          <a:xfrm>
            <a:off x="443365" y="2018225"/>
            <a:ext cx="7054715" cy="2215991"/>
          </a:xfrm>
          <a:prstGeom prst="rect">
            <a:avLst/>
          </a:prstGeom>
          <a:solidFill>
            <a:srgbClr val="FFFFFF"/>
          </a:solidFill>
          <a:ln>
            <a:solidFill>
              <a:srgbClr val="D4E5E5"/>
            </a:solidFill>
          </a:ln>
        </p:spPr>
        <p:txBody>
          <a:bodyPr wrap="square">
            <a:spAutoFit/>
          </a:bodyPr>
          <a:lstStyle/>
          <a:p>
            <a:pPr marL="182563" indent="-182563">
              <a:spcBef>
                <a:spcPts val="600"/>
              </a:spcBef>
              <a:spcAft>
                <a:spcPts val="600"/>
              </a:spcAft>
              <a:buFont typeface="Arial" panose="020B0604020202020204" pitchFamily="34" charset="0"/>
              <a:buChar char="•"/>
            </a:pPr>
            <a:r>
              <a:rPr lang="en-US" dirty="0">
                <a:latin typeface="Avenir Roman" panose="02000503020000020003" pitchFamily="2" charset="0"/>
              </a:rPr>
              <a:t>2018 MoRENet Academy was stablished;</a:t>
            </a:r>
          </a:p>
          <a:p>
            <a:pPr marL="182563" indent="-182563">
              <a:spcBef>
                <a:spcPts val="600"/>
              </a:spcBef>
              <a:spcAft>
                <a:spcPts val="600"/>
              </a:spcAft>
              <a:buFont typeface="Arial" panose="020B0604020202020204" pitchFamily="34" charset="0"/>
              <a:buChar char="•"/>
            </a:pPr>
            <a:r>
              <a:rPr lang="en-US" dirty="0">
                <a:latin typeface="Avenir Roman" panose="02000503020000020003" pitchFamily="2" charset="0"/>
              </a:rPr>
              <a:t>337 trained, 10 courses (8 classroom, 1 online, 1 distance);</a:t>
            </a:r>
          </a:p>
          <a:p>
            <a:pPr marL="182563" indent="-182563">
              <a:spcBef>
                <a:spcPts val="600"/>
              </a:spcBef>
              <a:spcAft>
                <a:spcPts val="600"/>
              </a:spcAft>
              <a:buFont typeface="Arial" panose="020B0604020202020204" pitchFamily="34" charset="0"/>
              <a:buChar char="•"/>
            </a:pPr>
            <a:r>
              <a:rPr lang="en-US" dirty="0">
                <a:latin typeface="Avenir Roman" panose="02000503020000020003" pitchFamily="2" charset="0"/>
              </a:rPr>
              <a:t>Becomes Huawei Certified Academy (HAINA: </a:t>
            </a:r>
            <a:r>
              <a:rPr lang="en-US" sz="1400" dirty="0">
                <a:latin typeface="Avenir Roman" panose="02000503020000020003" pitchFamily="2" charset="0"/>
              </a:rPr>
              <a:t>Huawei Authorized Information and Network Academy</a:t>
            </a:r>
            <a:r>
              <a:rPr lang="en-US" dirty="0">
                <a:latin typeface="Avenir Roman" panose="02000503020000020003" pitchFamily="2" charset="0"/>
              </a:rPr>
              <a:t>);</a:t>
            </a:r>
          </a:p>
          <a:p>
            <a:pPr marL="182563" indent="-182563">
              <a:spcBef>
                <a:spcPts val="600"/>
              </a:spcBef>
              <a:spcAft>
                <a:spcPts val="600"/>
              </a:spcAft>
              <a:buFont typeface="Arial" panose="020B0604020202020204" pitchFamily="34" charset="0"/>
              <a:buChar char="•"/>
            </a:pPr>
            <a:r>
              <a:rPr lang="en-US" dirty="0">
                <a:latin typeface="Avenir Roman" panose="02000503020000020003" pitchFamily="2" charset="0"/>
              </a:rPr>
              <a:t>1</a:t>
            </a:r>
            <a:r>
              <a:rPr lang="en-US" baseline="30000" dirty="0">
                <a:latin typeface="Avenir Roman" panose="02000503020000020003" pitchFamily="2" charset="0"/>
              </a:rPr>
              <a:t>st</a:t>
            </a:r>
            <a:r>
              <a:rPr lang="en-US" dirty="0">
                <a:latin typeface="Avenir Roman" panose="02000503020000020003" pitchFamily="2" charset="0"/>
              </a:rPr>
              <a:t> ICT competition (+800 registered, 200 reached national phase, 18 HCNA certification).</a:t>
            </a:r>
          </a:p>
        </p:txBody>
      </p:sp>
      <p:sp>
        <p:nvSpPr>
          <p:cNvPr id="3" name="Slide Number Placeholder 2">
            <a:extLst>
              <a:ext uri="{FF2B5EF4-FFF2-40B4-BE49-F238E27FC236}">
                <a16:creationId xmlns:a16="http://schemas.microsoft.com/office/drawing/2014/main" id="{09CFF72A-DE44-B14F-86FE-46877D8B8EFD}"/>
              </a:ext>
            </a:extLst>
          </p:cNvPr>
          <p:cNvSpPr>
            <a:spLocks noGrp="1"/>
          </p:cNvSpPr>
          <p:nvPr>
            <p:ph type="sldNum" sz="quarter" idx="12"/>
          </p:nvPr>
        </p:nvSpPr>
        <p:spPr/>
        <p:txBody>
          <a:bodyPr/>
          <a:lstStyle/>
          <a:p>
            <a:fld id="{B4B5C5FA-1178-944A-9E70-16FB1BB2254C}" type="slidenum">
              <a:rPr lang="en-US" smtClean="0"/>
              <a:t>15</a:t>
            </a:fld>
            <a:endParaRPr lang="en-US" dirty="0"/>
          </a:p>
        </p:txBody>
      </p:sp>
    </p:spTree>
    <p:extLst>
      <p:ext uri="{BB962C8B-B14F-4D97-AF65-F5344CB8AC3E}">
        <p14:creationId xmlns:p14="http://schemas.microsoft.com/office/powerpoint/2010/main" val="240040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graphicFrame>
        <p:nvGraphicFramePr>
          <p:cNvPr id="19" name="Chart 18">
            <a:extLst>
              <a:ext uri="{FF2B5EF4-FFF2-40B4-BE49-F238E27FC236}">
                <a16:creationId xmlns:a16="http://schemas.microsoft.com/office/drawing/2014/main" id="{0B08AAFD-A5E6-3D4A-8417-943E2B968BA1}"/>
              </a:ext>
            </a:extLst>
          </p:cNvPr>
          <p:cNvGraphicFramePr>
            <a:graphicFrameLocks/>
          </p:cNvGraphicFramePr>
          <p:nvPr>
            <p:extLst>
              <p:ext uri="{D42A27DB-BD31-4B8C-83A1-F6EECF244321}">
                <p14:modId xmlns:p14="http://schemas.microsoft.com/office/powerpoint/2010/main" val="318678954"/>
              </p:ext>
            </p:extLst>
          </p:nvPr>
        </p:nvGraphicFramePr>
        <p:xfrm>
          <a:off x="8932144" y="1001120"/>
          <a:ext cx="3079068" cy="2761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A5D3764A-B0BC-A04A-A615-193C36FCE1E9}"/>
              </a:ext>
            </a:extLst>
          </p:cNvPr>
          <p:cNvGraphicFramePr>
            <a:graphicFrameLocks/>
          </p:cNvGraphicFramePr>
          <p:nvPr>
            <p:extLst>
              <p:ext uri="{D42A27DB-BD31-4B8C-83A1-F6EECF244321}">
                <p14:modId xmlns:p14="http://schemas.microsoft.com/office/powerpoint/2010/main" val="2387767603"/>
              </p:ext>
            </p:extLst>
          </p:nvPr>
        </p:nvGraphicFramePr>
        <p:xfrm>
          <a:off x="8932144" y="3762428"/>
          <a:ext cx="3167998" cy="273044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C2319A7A-59EF-FC46-92F7-B3A3CF23AE6B}"/>
              </a:ext>
            </a:extLst>
          </p:cNvPr>
          <p:cNvSpPr/>
          <p:nvPr/>
        </p:nvSpPr>
        <p:spPr>
          <a:xfrm>
            <a:off x="1531155" y="1927490"/>
            <a:ext cx="6709444" cy="2395528"/>
          </a:xfrm>
          <a:prstGeom prst="rect">
            <a:avLst/>
          </a:prstGeom>
          <a:solidFill>
            <a:srgbClr val="FFFFFF"/>
          </a:solidFill>
          <a:ln>
            <a:solidFill>
              <a:srgbClr val="D4E5E5"/>
            </a:solidFill>
          </a:ln>
        </p:spPr>
        <p:txBody>
          <a:bodyPr wrap="square">
            <a:spAutoFit/>
          </a:bodyPr>
          <a:lstStyle/>
          <a:p>
            <a:pPr>
              <a:spcBef>
                <a:spcPts val="500"/>
              </a:spcBef>
              <a:spcAft>
                <a:spcPts val="500"/>
              </a:spcAft>
            </a:pPr>
            <a:r>
              <a:rPr lang="en-US" dirty="0">
                <a:latin typeface="Avenir Roman" panose="02000503020000020003" pitchFamily="2" charset="0"/>
              </a:rPr>
              <a:t>2019 (up to September 2019);</a:t>
            </a:r>
          </a:p>
          <a:p>
            <a:pPr marL="536575" indent="-317500">
              <a:spcBef>
                <a:spcPts val="500"/>
              </a:spcBef>
              <a:spcAft>
                <a:spcPts val="500"/>
              </a:spcAft>
              <a:buFont typeface="Arial" panose="020B0604020202020204" pitchFamily="34" charset="0"/>
              <a:buChar char="•"/>
            </a:pPr>
            <a:r>
              <a:rPr lang="en-US" dirty="0">
                <a:latin typeface="Avenir Roman" panose="02000503020000020003" pitchFamily="2" charset="0"/>
              </a:rPr>
              <a:t>Survey on training needs assessment; </a:t>
            </a:r>
          </a:p>
          <a:p>
            <a:pPr marL="536575" indent="-317500">
              <a:spcBef>
                <a:spcPts val="500"/>
              </a:spcBef>
              <a:spcAft>
                <a:spcPts val="500"/>
              </a:spcAft>
              <a:buFont typeface="Arial" panose="020B0604020202020204" pitchFamily="34" charset="0"/>
              <a:buChar char="•"/>
            </a:pPr>
            <a:r>
              <a:rPr lang="en-US" dirty="0">
                <a:latin typeface="Avenir Roman" panose="02000503020000020003" pitchFamily="2" charset="0"/>
              </a:rPr>
              <a:t>+800 trained (target: 1,000);</a:t>
            </a:r>
          </a:p>
          <a:p>
            <a:pPr marL="536575" indent="-317500">
              <a:spcBef>
                <a:spcPts val="500"/>
              </a:spcBef>
              <a:spcAft>
                <a:spcPts val="500"/>
              </a:spcAft>
              <a:buFont typeface="Arial" panose="020B0604020202020204" pitchFamily="34" charset="0"/>
              <a:buChar char="•"/>
            </a:pPr>
            <a:r>
              <a:rPr lang="en-US" dirty="0">
                <a:latin typeface="Avenir Roman" panose="02000503020000020003" pitchFamily="2" charset="0"/>
              </a:rPr>
              <a:t>9 courses (8 classroom + 1 MOOC);</a:t>
            </a:r>
          </a:p>
          <a:p>
            <a:pPr marL="536575" indent="-317500">
              <a:spcBef>
                <a:spcPts val="500"/>
              </a:spcBef>
              <a:spcAft>
                <a:spcPts val="500"/>
              </a:spcAft>
              <a:buFont typeface="Arial" panose="020B0604020202020204" pitchFamily="34" charset="0"/>
              <a:buChar char="•"/>
            </a:pPr>
            <a:r>
              <a:rPr lang="en-US" dirty="0">
                <a:latin typeface="Avenir Roman" panose="02000503020000020003" pitchFamily="2" charset="0"/>
              </a:rPr>
              <a:t>2 ICT competitions (1 cyber security, 1 networking);</a:t>
            </a:r>
          </a:p>
          <a:p>
            <a:pPr marL="536575" indent="-317500">
              <a:spcBef>
                <a:spcPts val="500"/>
              </a:spcBef>
              <a:spcAft>
                <a:spcPts val="500"/>
              </a:spcAft>
              <a:buFont typeface="Arial" panose="020B0604020202020204" pitchFamily="34" charset="0"/>
              <a:buChar char="•"/>
            </a:pPr>
            <a:r>
              <a:rPr lang="en-US" dirty="0">
                <a:latin typeface="Avenir Roman" panose="02000503020000020003" pitchFamily="2" charset="0"/>
              </a:rPr>
              <a:t>Awarded Best Huawei Academy.</a:t>
            </a:r>
          </a:p>
        </p:txBody>
      </p:sp>
      <p:sp>
        <p:nvSpPr>
          <p:cNvPr id="13" name="Content Placeholder 2">
            <a:extLst>
              <a:ext uri="{FF2B5EF4-FFF2-40B4-BE49-F238E27FC236}">
                <a16:creationId xmlns:a16="http://schemas.microsoft.com/office/drawing/2014/main" id="{ED51D4FE-B4D7-FE4D-A356-FB22974151C7}"/>
              </a:ext>
            </a:extLst>
          </p:cNvPr>
          <p:cNvSpPr txBox="1">
            <a:spLocks/>
          </p:cNvSpPr>
          <p:nvPr/>
        </p:nvSpPr>
        <p:spPr>
          <a:xfrm>
            <a:off x="2924274" y="1389907"/>
            <a:ext cx="8762944" cy="439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venir Book" panose="02000503020000020003" pitchFamily="2" charset="0"/>
              </a:rPr>
              <a:t>2. MoRENet Training Results: </a:t>
            </a:r>
            <a:r>
              <a:rPr lang="en-US" sz="2400" b="1" dirty="0">
                <a:solidFill>
                  <a:schemeClr val="accent6">
                    <a:lumMod val="75000"/>
                  </a:schemeClr>
                </a:solidFill>
                <a:latin typeface="Avenir Book" panose="02000503020000020003" pitchFamily="2" charset="0"/>
              </a:rPr>
              <a:t>2019</a:t>
            </a:r>
            <a:r>
              <a:rPr lang="en-US" sz="2400" b="1" dirty="0">
                <a:latin typeface="Avenir Book" panose="02000503020000020003" pitchFamily="2" charset="0"/>
              </a:rPr>
              <a:t> </a:t>
            </a:r>
          </a:p>
        </p:txBody>
      </p:sp>
      <p:sp>
        <p:nvSpPr>
          <p:cNvPr id="14" name="Rectangle 13">
            <a:extLst>
              <a:ext uri="{FF2B5EF4-FFF2-40B4-BE49-F238E27FC236}">
                <a16:creationId xmlns:a16="http://schemas.microsoft.com/office/drawing/2014/main" id="{2BC5EFD5-7C56-5A49-9FAE-C1C900763587}"/>
              </a:ext>
            </a:extLst>
          </p:cNvPr>
          <p:cNvSpPr/>
          <p:nvPr/>
        </p:nvSpPr>
        <p:spPr>
          <a:xfrm>
            <a:off x="1473200" y="1333228"/>
            <a:ext cx="1749685" cy="523220"/>
          </a:xfrm>
          <a:prstGeom prst="rect">
            <a:avLst/>
          </a:prstGeom>
        </p:spPr>
        <p:txBody>
          <a:bodyPr wrap="square">
            <a:spAutoFit/>
          </a:bodyPr>
          <a:lstStyle/>
          <a:p>
            <a:r>
              <a:rPr lang="en-US" sz="2800" dirty="0">
                <a:solidFill>
                  <a:srgbClr val="80A4A6"/>
                </a:solidFill>
                <a:latin typeface="Avenir Black" panose="02000503020000020003" pitchFamily="2" charset="0"/>
              </a:rPr>
              <a:t>Results</a:t>
            </a:r>
          </a:p>
        </p:txBody>
      </p:sp>
      <p:graphicFrame>
        <p:nvGraphicFramePr>
          <p:cNvPr id="17" name="Table 16">
            <a:extLst>
              <a:ext uri="{FF2B5EF4-FFF2-40B4-BE49-F238E27FC236}">
                <a16:creationId xmlns:a16="http://schemas.microsoft.com/office/drawing/2014/main" id="{EA0A2051-84A9-544A-B729-3B6A6968B07B}"/>
              </a:ext>
            </a:extLst>
          </p:cNvPr>
          <p:cNvGraphicFramePr>
            <a:graphicFrameLocks noGrp="1"/>
          </p:cNvGraphicFramePr>
          <p:nvPr>
            <p:extLst>
              <p:ext uri="{D42A27DB-BD31-4B8C-83A1-F6EECF244321}">
                <p14:modId xmlns:p14="http://schemas.microsoft.com/office/powerpoint/2010/main" val="3522875591"/>
              </p:ext>
            </p:extLst>
          </p:nvPr>
        </p:nvGraphicFramePr>
        <p:xfrm>
          <a:off x="4903464" y="4760984"/>
          <a:ext cx="3337135" cy="1334614"/>
        </p:xfrm>
        <a:graphic>
          <a:graphicData uri="http://schemas.openxmlformats.org/drawingml/2006/table">
            <a:tbl>
              <a:tblPr>
                <a:tableStyleId>{5C22544A-7EE6-4342-B048-85BDC9FD1C3A}</a:tableStyleId>
              </a:tblPr>
              <a:tblGrid>
                <a:gridCol w="1152887">
                  <a:extLst>
                    <a:ext uri="{9D8B030D-6E8A-4147-A177-3AD203B41FA5}">
                      <a16:colId xmlns:a16="http://schemas.microsoft.com/office/drawing/2014/main" val="1084556198"/>
                    </a:ext>
                  </a:extLst>
                </a:gridCol>
                <a:gridCol w="504057">
                  <a:extLst>
                    <a:ext uri="{9D8B030D-6E8A-4147-A177-3AD203B41FA5}">
                      <a16:colId xmlns:a16="http://schemas.microsoft.com/office/drawing/2014/main" val="1837712296"/>
                    </a:ext>
                  </a:extLst>
                </a:gridCol>
                <a:gridCol w="420048">
                  <a:extLst>
                    <a:ext uri="{9D8B030D-6E8A-4147-A177-3AD203B41FA5}">
                      <a16:colId xmlns:a16="http://schemas.microsoft.com/office/drawing/2014/main" val="2243314843"/>
                    </a:ext>
                  </a:extLst>
                </a:gridCol>
                <a:gridCol w="199023">
                  <a:extLst>
                    <a:ext uri="{9D8B030D-6E8A-4147-A177-3AD203B41FA5}">
                      <a16:colId xmlns:a16="http://schemas.microsoft.com/office/drawing/2014/main" val="42526988"/>
                    </a:ext>
                  </a:extLst>
                </a:gridCol>
                <a:gridCol w="519697">
                  <a:extLst>
                    <a:ext uri="{9D8B030D-6E8A-4147-A177-3AD203B41FA5}">
                      <a16:colId xmlns:a16="http://schemas.microsoft.com/office/drawing/2014/main" val="3700290562"/>
                    </a:ext>
                  </a:extLst>
                </a:gridCol>
                <a:gridCol w="541423">
                  <a:extLst>
                    <a:ext uri="{9D8B030D-6E8A-4147-A177-3AD203B41FA5}">
                      <a16:colId xmlns:a16="http://schemas.microsoft.com/office/drawing/2014/main" val="2672478091"/>
                    </a:ext>
                  </a:extLst>
                </a:gridCol>
              </a:tblGrid>
              <a:tr h="335674">
                <a:tc>
                  <a:txBody>
                    <a:bodyPr/>
                    <a:lstStyle/>
                    <a:p>
                      <a:pPr algn="l" fontAlgn="b"/>
                      <a:r>
                        <a:rPr lang="en-US" sz="1200" b="1" u="none" strike="noStrike" dirty="0">
                          <a:effectLst/>
                          <a:latin typeface="Avenir Roman" panose="02000503020000020003" pitchFamily="2" charset="0"/>
                        </a:rPr>
                        <a:t>Regime </a:t>
                      </a:r>
                      <a:endParaRPr lang="en-US" sz="12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gridSpan="2">
                  <a:txBody>
                    <a:bodyPr/>
                    <a:lstStyle/>
                    <a:p>
                      <a:pPr algn="ctr" fontAlgn="b"/>
                      <a:r>
                        <a:rPr lang="en-US" sz="1200" b="1" i="0" u="none" strike="noStrike" dirty="0">
                          <a:solidFill>
                            <a:srgbClr val="000000"/>
                          </a:solidFill>
                          <a:effectLst/>
                          <a:latin typeface="Avenir Roman" panose="02000503020000020003" pitchFamily="2" charset="0"/>
                        </a:rPr>
                        <a:t>Courses </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noFill/>
                      <a:prstDash val="solid"/>
                      <a:round/>
                      <a:headEnd type="none" w="med" len="med"/>
                      <a:tailEnd type="none" w="med" len="med"/>
                    </a:lnB>
                    <a:solidFill>
                      <a:srgbClr val="E9E9E9"/>
                    </a:solidFill>
                  </a:tcPr>
                </a:tc>
                <a:tc gridSpan="2">
                  <a:txBody>
                    <a:bodyPr/>
                    <a:lstStyle/>
                    <a:p>
                      <a:pPr algn="ctr" fontAlgn="b"/>
                      <a:r>
                        <a:rPr lang="en-US" sz="1050" b="1" i="0" u="none" strike="noStrike" dirty="0">
                          <a:solidFill>
                            <a:srgbClr val="000000"/>
                          </a:solidFill>
                          <a:effectLst/>
                          <a:latin typeface="Avenir Roman" panose="02000503020000020003" pitchFamily="2" charset="0"/>
                        </a:rPr>
                        <a:t>Participants</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extLst>
                  <a:ext uri="{0D108BD9-81ED-4DB2-BD59-A6C34878D82A}">
                    <a16:rowId xmlns:a16="http://schemas.microsoft.com/office/drawing/2014/main" val="3589154173"/>
                  </a:ext>
                </a:extLst>
              </a:tr>
              <a:tr h="332980">
                <a:tc>
                  <a:txBody>
                    <a:bodyPr/>
                    <a:lstStyle/>
                    <a:p>
                      <a:pPr algn="l" fontAlgn="b"/>
                      <a:r>
                        <a:rPr lang="en-US" sz="1400" u="none" strike="noStrike" noProof="0" dirty="0">
                          <a:effectLst/>
                          <a:latin typeface="Avenir Roman" panose="02000503020000020003" pitchFamily="2" charset="0"/>
                        </a:rPr>
                        <a:t>Classroom </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400" u="none" strike="noStrike" noProof="0" dirty="0">
                          <a:effectLst/>
                          <a:latin typeface="Avenir Roman" panose="02000503020000020003" pitchFamily="2" charset="0"/>
                        </a:rPr>
                        <a:t>8</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89%</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r" fontAlgn="b"/>
                      <a:r>
                        <a:rPr lang="en-US" sz="1400" b="0" i="0" u="none" strike="noStrike" noProof="0" dirty="0">
                          <a:solidFill>
                            <a:srgbClr val="000000"/>
                          </a:solidFill>
                          <a:effectLst/>
                          <a:latin typeface="Avenir Roman" panose="02000503020000020003" pitchFamily="2" charset="0"/>
                        </a:rPr>
                        <a:t>190</a:t>
                      </a: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22%</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818637817"/>
                  </a:ext>
                </a:extLst>
              </a:tr>
              <a:tr h="332980">
                <a:tc>
                  <a:txBody>
                    <a:bodyPr/>
                    <a:lstStyle/>
                    <a:p>
                      <a:pPr algn="l" fontAlgn="b"/>
                      <a:r>
                        <a:rPr lang="en-US" sz="1400" u="none" strike="noStrike" noProof="0" dirty="0">
                          <a:effectLst/>
                          <a:latin typeface="Avenir Roman" panose="02000503020000020003" pitchFamily="2" charset="0"/>
                        </a:rPr>
                        <a:t>Online </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400" u="none" strike="noStrike" noProof="0" dirty="0">
                          <a:effectLst/>
                          <a:latin typeface="Avenir Roman" panose="02000503020000020003" pitchFamily="2" charset="0"/>
                        </a:rPr>
                        <a:t>1</a:t>
                      </a:r>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11%</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r" fontAlgn="b"/>
                      <a:r>
                        <a:rPr lang="en-US" sz="1400" b="0" i="0" u="none" strike="noStrike" noProof="0" dirty="0">
                          <a:solidFill>
                            <a:srgbClr val="000000"/>
                          </a:solidFill>
                          <a:effectLst/>
                          <a:latin typeface="Avenir Roman" panose="02000503020000020003" pitchFamily="2" charset="0"/>
                        </a:rPr>
                        <a:t>690</a:t>
                      </a: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r>
                        <a:rPr lang="en-US" sz="1000" u="none" strike="noStrike" noProof="0" dirty="0">
                          <a:effectLst/>
                          <a:latin typeface="Avenir Roman" panose="02000503020000020003" pitchFamily="2" charset="0"/>
                        </a:rPr>
                        <a:t>78%</a:t>
                      </a:r>
                      <a:endParaRPr lang="en-US" sz="10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1153878830"/>
                  </a:ext>
                </a:extLst>
              </a:tr>
              <a:tr h="332980">
                <a:tc>
                  <a:txBody>
                    <a:bodyPr/>
                    <a:lstStyle/>
                    <a:p>
                      <a:pPr algn="r" fontAlgn="b"/>
                      <a:r>
                        <a:rPr lang="en-US" sz="1400" b="1" u="none" strike="noStrike" noProof="0" dirty="0">
                          <a:effectLst/>
                          <a:latin typeface="Avenir Roman" panose="02000503020000020003" pitchFamily="2" charset="0"/>
                        </a:rPr>
                        <a:t>Total</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400" b="1" i="0" u="none" strike="noStrike" noProof="0" dirty="0">
                          <a:solidFill>
                            <a:srgbClr val="000000"/>
                          </a:solidFill>
                          <a:effectLst/>
                          <a:latin typeface="Avenir Roman" panose="02000503020000020003" pitchFamily="2" charset="0"/>
                        </a:rPr>
                        <a:t>9</a:t>
                      </a: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000" b="1" u="none" strike="noStrike" noProof="0" dirty="0">
                          <a:effectLst/>
                          <a:latin typeface="Avenir Roman" panose="02000503020000020003" pitchFamily="2" charset="0"/>
                        </a:rPr>
                        <a:t>100%</a:t>
                      </a:r>
                      <a:endParaRPr lang="en-US" sz="10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endParaRPr lang="en-US" sz="14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400" b="1" i="0" u="none" strike="noStrike" noProof="0" dirty="0">
                          <a:solidFill>
                            <a:srgbClr val="000000"/>
                          </a:solidFill>
                          <a:effectLst/>
                          <a:latin typeface="Avenir Roman" panose="02000503020000020003" pitchFamily="2" charset="0"/>
                        </a:rPr>
                        <a:t>880</a:t>
                      </a: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r>
                        <a:rPr lang="en-US" sz="1000" b="1" u="none" strike="noStrike" noProof="0" dirty="0">
                          <a:effectLst/>
                          <a:latin typeface="Avenir Roman" panose="02000503020000020003" pitchFamily="2" charset="0"/>
                        </a:rPr>
                        <a:t>100%</a:t>
                      </a:r>
                      <a:endParaRPr lang="en-US" sz="10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extLst>
                  <a:ext uri="{0D108BD9-81ED-4DB2-BD59-A6C34878D82A}">
                    <a16:rowId xmlns:a16="http://schemas.microsoft.com/office/drawing/2014/main" val="4274403990"/>
                  </a:ext>
                </a:extLst>
              </a:tr>
            </a:tbl>
          </a:graphicData>
        </a:graphic>
      </p:graphicFrame>
      <p:graphicFrame>
        <p:nvGraphicFramePr>
          <p:cNvPr id="24" name="Table 23">
            <a:extLst>
              <a:ext uri="{FF2B5EF4-FFF2-40B4-BE49-F238E27FC236}">
                <a16:creationId xmlns:a16="http://schemas.microsoft.com/office/drawing/2014/main" id="{8AB19786-A2D5-B443-95DF-8232C41CCFFC}"/>
              </a:ext>
            </a:extLst>
          </p:cNvPr>
          <p:cNvGraphicFramePr>
            <a:graphicFrameLocks noGrp="1"/>
          </p:cNvGraphicFramePr>
          <p:nvPr>
            <p:extLst>
              <p:ext uri="{D42A27DB-BD31-4B8C-83A1-F6EECF244321}">
                <p14:modId xmlns:p14="http://schemas.microsoft.com/office/powerpoint/2010/main" val="4261436774"/>
              </p:ext>
            </p:extLst>
          </p:nvPr>
        </p:nvGraphicFramePr>
        <p:xfrm>
          <a:off x="539119" y="4760984"/>
          <a:ext cx="3617845" cy="1895126"/>
        </p:xfrm>
        <a:graphic>
          <a:graphicData uri="http://schemas.openxmlformats.org/drawingml/2006/table">
            <a:tbl>
              <a:tblPr>
                <a:tableStyleId>{5C22544A-7EE6-4342-B048-85BDC9FD1C3A}</a:tableStyleId>
              </a:tblPr>
              <a:tblGrid>
                <a:gridCol w="1372572">
                  <a:extLst>
                    <a:ext uri="{9D8B030D-6E8A-4147-A177-3AD203B41FA5}">
                      <a16:colId xmlns:a16="http://schemas.microsoft.com/office/drawing/2014/main" val="1084556198"/>
                    </a:ext>
                  </a:extLst>
                </a:gridCol>
                <a:gridCol w="440536">
                  <a:extLst>
                    <a:ext uri="{9D8B030D-6E8A-4147-A177-3AD203B41FA5}">
                      <a16:colId xmlns:a16="http://schemas.microsoft.com/office/drawing/2014/main" val="1837712296"/>
                    </a:ext>
                  </a:extLst>
                </a:gridCol>
                <a:gridCol w="529389">
                  <a:extLst>
                    <a:ext uri="{9D8B030D-6E8A-4147-A177-3AD203B41FA5}">
                      <a16:colId xmlns:a16="http://schemas.microsoft.com/office/drawing/2014/main" val="2243314843"/>
                    </a:ext>
                  </a:extLst>
                </a:gridCol>
                <a:gridCol w="108284">
                  <a:extLst>
                    <a:ext uri="{9D8B030D-6E8A-4147-A177-3AD203B41FA5}">
                      <a16:colId xmlns:a16="http://schemas.microsoft.com/office/drawing/2014/main" val="42526988"/>
                    </a:ext>
                  </a:extLst>
                </a:gridCol>
                <a:gridCol w="601579">
                  <a:extLst>
                    <a:ext uri="{9D8B030D-6E8A-4147-A177-3AD203B41FA5}">
                      <a16:colId xmlns:a16="http://schemas.microsoft.com/office/drawing/2014/main" val="3700290562"/>
                    </a:ext>
                  </a:extLst>
                </a:gridCol>
                <a:gridCol w="565485">
                  <a:extLst>
                    <a:ext uri="{9D8B030D-6E8A-4147-A177-3AD203B41FA5}">
                      <a16:colId xmlns:a16="http://schemas.microsoft.com/office/drawing/2014/main" val="2672478091"/>
                    </a:ext>
                  </a:extLst>
                </a:gridCol>
              </a:tblGrid>
              <a:tr h="281114">
                <a:tc>
                  <a:txBody>
                    <a:bodyPr/>
                    <a:lstStyle/>
                    <a:p>
                      <a:pPr algn="l" fontAlgn="b"/>
                      <a:r>
                        <a:rPr lang="en-US" sz="1400" b="1" u="none" strike="noStrike" dirty="0">
                          <a:effectLst/>
                          <a:latin typeface="Avenir Roman" panose="02000503020000020003" pitchFamily="2" charset="0"/>
                        </a:rPr>
                        <a:t>Area / Subject </a:t>
                      </a:r>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gridSpan="2">
                  <a:txBody>
                    <a:bodyPr/>
                    <a:lstStyle/>
                    <a:p>
                      <a:pPr algn="ctr" fontAlgn="b"/>
                      <a:r>
                        <a:rPr lang="en-US" sz="1400" b="1" i="0" u="none" strike="noStrike" dirty="0">
                          <a:solidFill>
                            <a:srgbClr val="000000"/>
                          </a:solidFill>
                          <a:effectLst/>
                          <a:latin typeface="Avenir Roman" panose="02000503020000020003" pitchFamily="2" charset="0"/>
                        </a:rPr>
                        <a:t>Courses </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a:txBody>
                    <a:bodyPr/>
                    <a:lstStyle/>
                    <a:p>
                      <a:pPr algn="ctr" fontAlgn="b"/>
                      <a:endParaRPr lang="en-US" sz="140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noFill/>
                      <a:prstDash val="solid"/>
                      <a:round/>
                      <a:headEnd type="none" w="med" len="med"/>
                      <a:tailEnd type="none" w="med" len="med"/>
                    </a:lnB>
                    <a:solidFill>
                      <a:srgbClr val="E9E9E9"/>
                    </a:solidFill>
                  </a:tcPr>
                </a:tc>
                <a:tc gridSpan="2">
                  <a:txBody>
                    <a:bodyPr/>
                    <a:lstStyle/>
                    <a:p>
                      <a:pPr algn="ctr" fontAlgn="b"/>
                      <a:r>
                        <a:rPr lang="en-US" sz="1400" b="1" i="0" u="none" strike="noStrike" dirty="0">
                          <a:solidFill>
                            <a:srgbClr val="000000"/>
                          </a:solidFill>
                          <a:effectLst/>
                          <a:latin typeface="Avenir Roman" panose="02000503020000020003" pitchFamily="2" charset="0"/>
                        </a:rPr>
                        <a:t>Participants</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tc hMerge="1">
                  <a:txBody>
                    <a:bodyPr/>
                    <a:lstStyle/>
                    <a:p>
                      <a:pPr algn="ctr" fontAlgn="b"/>
                      <a:endParaRPr lang="en-US" sz="1050" b="1"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9E9E9"/>
                    </a:solidFill>
                  </a:tcPr>
                </a:tc>
                <a:extLst>
                  <a:ext uri="{0D108BD9-81ED-4DB2-BD59-A6C34878D82A}">
                    <a16:rowId xmlns:a16="http://schemas.microsoft.com/office/drawing/2014/main" val="3589154173"/>
                  </a:ext>
                </a:extLst>
              </a:tr>
              <a:tr h="313719">
                <a:tc>
                  <a:txBody>
                    <a:bodyPr/>
                    <a:lstStyle/>
                    <a:p>
                      <a:pPr algn="l" fontAlgn="b"/>
                      <a:r>
                        <a:rPr lang="en-US" sz="1400" u="none" strike="noStrike" dirty="0">
                          <a:effectLst/>
                          <a:latin typeface="Avenir Roman" panose="02000503020000020003" pitchFamily="2" charset="0"/>
                        </a:rPr>
                        <a:t>Cyber Security</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4</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00" u="none" strike="noStrike" dirty="0">
                          <a:effectLst/>
                          <a:latin typeface="Avenir Roman" panose="02000503020000020003" pitchFamily="2" charset="0"/>
                        </a:rPr>
                        <a:t>45%</a:t>
                      </a:r>
                      <a:endParaRPr lang="en-US" sz="10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ctr" fontAlgn="b"/>
                      <a:r>
                        <a:rPr lang="en-US" sz="1400" u="none" strike="noStrike" dirty="0">
                          <a:effectLst/>
                          <a:latin typeface="Avenir Roman" panose="02000503020000020003" pitchFamily="2" charset="0"/>
                        </a:rPr>
                        <a:t>749</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00" u="none" strike="noStrike" dirty="0">
                          <a:effectLst/>
                          <a:latin typeface="Avenir Roman" panose="02000503020000020003" pitchFamily="2" charset="0"/>
                        </a:rPr>
                        <a:t>85%</a:t>
                      </a:r>
                      <a:endParaRPr lang="en-US" sz="10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818637817"/>
                  </a:ext>
                </a:extLst>
              </a:tr>
              <a:tr h="313719">
                <a:tc>
                  <a:txBody>
                    <a:bodyPr/>
                    <a:lstStyle/>
                    <a:p>
                      <a:pPr algn="l" fontAlgn="b"/>
                      <a:r>
                        <a:rPr lang="en-US" sz="1400" u="none" strike="noStrike" dirty="0">
                          <a:effectLst/>
                          <a:latin typeface="Avenir Roman" panose="02000503020000020003" pitchFamily="2" charset="0"/>
                        </a:rPr>
                        <a:t>Networking</a:t>
                      </a:r>
                      <a:endParaRPr lang="en-US" sz="14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3</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00" u="none" strike="noStrike" dirty="0">
                          <a:effectLst/>
                          <a:latin typeface="Avenir Roman" panose="02000503020000020003" pitchFamily="2" charset="0"/>
                        </a:rPr>
                        <a:t>33%</a:t>
                      </a:r>
                      <a:endParaRPr lang="en-US" sz="10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91</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00" u="none" strike="noStrike" dirty="0">
                          <a:effectLst/>
                          <a:latin typeface="Avenir Roman" panose="02000503020000020003" pitchFamily="2" charset="0"/>
                        </a:rPr>
                        <a:t>10%</a:t>
                      </a:r>
                      <a:endParaRPr lang="en-US" sz="10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2192797312"/>
                  </a:ext>
                </a:extLst>
              </a:tr>
              <a:tr h="313719">
                <a:tc>
                  <a:txBody>
                    <a:bodyPr/>
                    <a:lstStyle/>
                    <a:p>
                      <a:pPr algn="l" fontAlgn="b"/>
                      <a:r>
                        <a:rPr lang="en-US" sz="1400" u="none" strike="noStrike">
                          <a:effectLst/>
                          <a:latin typeface="Avenir Roman" panose="02000503020000020003" pitchFamily="2" charset="0"/>
                        </a:rPr>
                        <a:t>HPC</a:t>
                      </a:r>
                      <a:endParaRPr lang="en-US" sz="1400" b="0" i="0" u="none" strike="noStrike">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1</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00" u="none" strike="noStrike" dirty="0">
                          <a:effectLst/>
                          <a:latin typeface="Avenir Roman" panose="02000503020000020003" pitchFamily="2" charset="0"/>
                        </a:rPr>
                        <a:t>11%</a:t>
                      </a:r>
                      <a:endParaRPr lang="en-US" sz="10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22</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00" u="none" strike="noStrike" dirty="0">
                          <a:effectLst/>
                          <a:latin typeface="Avenir Roman" panose="02000503020000020003" pitchFamily="2" charset="0"/>
                        </a:rPr>
                        <a:t>3%</a:t>
                      </a:r>
                      <a:endParaRPr lang="en-US" sz="1000" b="0" i="0" u="none" strike="noStrike"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1946586745"/>
                  </a:ext>
                </a:extLst>
              </a:tr>
              <a:tr h="313719">
                <a:tc>
                  <a:txBody>
                    <a:bodyPr/>
                    <a:lstStyle/>
                    <a:p>
                      <a:pPr algn="l" fontAlgn="b"/>
                      <a:r>
                        <a:rPr lang="en-US" sz="1400" b="0" i="0" u="none" strike="noStrike" dirty="0">
                          <a:solidFill>
                            <a:srgbClr val="000000"/>
                          </a:solidFill>
                          <a:effectLst/>
                          <a:latin typeface="Avenir Roman" panose="02000503020000020003" pitchFamily="2" charset="0"/>
                        </a:rPr>
                        <a:t>MS Office</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1</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00" b="0" i="0" u="none" strike="noStrike" dirty="0">
                          <a:solidFill>
                            <a:srgbClr val="000000"/>
                          </a:solidFill>
                          <a:effectLst/>
                          <a:latin typeface="Avenir Roman" panose="02000503020000020003" pitchFamily="2" charset="0"/>
                        </a:rPr>
                        <a:t>11%</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r" fontAlgn="b"/>
                      <a:endParaRPr lang="en-US" sz="1400" b="0"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CFCFC"/>
                    </a:solidFill>
                  </a:tcPr>
                </a:tc>
                <a:tc>
                  <a:txBody>
                    <a:bodyPr/>
                    <a:lstStyle/>
                    <a:p>
                      <a:pPr algn="ctr" fontAlgn="b"/>
                      <a:r>
                        <a:rPr lang="en-US" sz="1400" b="0" i="0" u="none" strike="noStrike" dirty="0">
                          <a:solidFill>
                            <a:srgbClr val="000000"/>
                          </a:solidFill>
                          <a:effectLst/>
                          <a:latin typeface="Avenir Roman" panose="02000503020000020003" pitchFamily="2" charset="0"/>
                        </a:rPr>
                        <a:t>21</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tc>
                  <a:txBody>
                    <a:bodyPr/>
                    <a:lstStyle/>
                    <a:p>
                      <a:pPr algn="ctr" fontAlgn="b"/>
                      <a:r>
                        <a:rPr lang="en-US" sz="1000" b="0" i="0" u="none" strike="noStrike" dirty="0">
                          <a:solidFill>
                            <a:srgbClr val="000000"/>
                          </a:solidFill>
                          <a:effectLst/>
                          <a:latin typeface="Avenir Roman" panose="02000503020000020003" pitchFamily="2" charset="0"/>
                        </a:rPr>
                        <a:t>2%</a:t>
                      </a: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CFCFC"/>
                    </a:solidFill>
                  </a:tcPr>
                </a:tc>
                <a:extLst>
                  <a:ext uri="{0D108BD9-81ED-4DB2-BD59-A6C34878D82A}">
                    <a16:rowId xmlns:a16="http://schemas.microsoft.com/office/drawing/2014/main" val="1268397931"/>
                  </a:ext>
                </a:extLst>
              </a:tr>
              <a:tr h="359136">
                <a:tc>
                  <a:txBody>
                    <a:bodyPr/>
                    <a:lstStyle/>
                    <a:p>
                      <a:pPr algn="r" fontAlgn="b"/>
                      <a:r>
                        <a:rPr lang="en-US" sz="1400" b="1" u="none" strike="noStrike" noProof="0" dirty="0">
                          <a:effectLst/>
                          <a:latin typeface="Avenir Roman" panose="02000503020000020003" pitchFamily="2" charset="0"/>
                        </a:rPr>
                        <a:t>Total</a:t>
                      </a:r>
                      <a:endParaRPr lang="en-US" sz="1400" b="1" i="0" u="none" strike="noStrike" noProof="0" dirty="0">
                        <a:solidFill>
                          <a:srgbClr val="000000"/>
                        </a:solidFill>
                        <a:effectLst/>
                        <a:latin typeface="Avenir Roman" panose="02000503020000020003" pitchFamily="2" charset="0"/>
                      </a:endParaRPr>
                    </a:p>
                  </a:txBody>
                  <a:tcPr marL="36000" marR="9525" marT="9525" marB="0" anchor="ctr">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400" b="1" u="none" strike="noStrike" noProof="0">
                          <a:effectLst/>
                          <a:latin typeface="Avenir Roman" panose="02000503020000020003" pitchFamily="2" charset="0"/>
                        </a:rPr>
                        <a:t>10</a:t>
                      </a:r>
                      <a:endParaRPr lang="en-US" sz="1400" b="1" i="0" u="none" strike="noStrike" noProof="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000" b="1" u="none" strike="noStrike" noProof="0" dirty="0">
                          <a:effectLst/>
                          <a:latin typeface="Avenir Roman" panose="02000503020000020003" pitchFamily="2" charset="0"/>
                        </a:rPr>
                        <a:t>100%</a:t>
                      </a:r>
                      <a:endParaRPr lang="en-US" sz="10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r" fontAlgn="b"/>
                      <a:endParaRPr lang="en-US" sz="14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400" b="1" u="none" strike="noStrike" noProof="0">
                          <a:effectLst/>
                          <a:latin typeface="Avenir Roman" panose="02000503020000020003" pitchFamily="2" charset="0"/>
                        </a:rPr>
                        <a:t>337</a:t>
                      </a:r>
                      <a:endParaRPr lang="en-US" sz="1400" b="1" i="0" u="none" strike="noStrike" noProof="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tc>
                  <a:txBody>
                    <a:bodyPr/>
                    <a:lstStyle/>
                    <a:p>
                      <a:pPr algn="ctr" fontAlgn="b"/>
                      <a:r>
                        <a:rPr lang="en-US" sz="1000" b="1" u="none" strike="noStrike" noProof="0" dirty="0">
                          <a:effectLst/>
                          <a:latin typeface="Avenir Roman" panose="02000503020000020003" pitchFamily="2" charset="0"/>
                        </a:rPr>
                        <a:t>100%</a:t>
                      </a:r>
                      <a:endParaRPr lang="en-US" sz="1000" b="1" i="0" u="none" strike="noStrike" noProof="0" dirty="0">
                        <a:solidFill>
                          <a:srgbClr val="000000"/>
                        </a:solidFill>
                        <a:effectLst/>
                        <a:latin typeface="Avenir Roman" panose="02000503020000020003" pitchFamily="2" charset="0"/>
                      </a:endParaRPr>
                    </a:p>
                  </a:txBody>
                  <a:tcPr marL="36000" marR="9525" marT="9525" marB="0" anchor="ctr" anchorCtr="1">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D4E5E5"/>
                    </a:solidFill>
                  </a:tcPr>
                </a:tc>
                <a:extLst>
                  <a:ext uri="{0D108BD9-81ED-4DB2-BD59-A6C34878D82A}">
                    <a16:rowId xmlns:a16="http://schemas.microsoft.com/office/drawing/2014/main" val="4274403990"/>
                  </a:ext>
                </a:extLst>
              </a:tr>
            </a:tbl>
          </a:graphicData>
        </a:graphic>
      </p:graphicFrame>
      <p:sp>
        <p:nvSpPr>
          <p:cNvPr id="3" name="Slide Number Placeholder 2">
            <a:extLst>
              <a:ext uri="{FF2B5EF4-FFF2-40B4-BE49-F238E27FC236}">
                <a16:creationId xmlns:a16="http://schemas.microsoft.com/office/drawing/2014/main" id="{D8272827-AA30-DD46-86CB-206478B3799D}"/>
              </a:ext>
            </a:extLst>
          </p:cNvPr>
          <p:cNvSpPr>
            <a:spLocks noGrp="1"/>
          </p:cNvSpPr>
          <p:nvPr>
            <p:ph type="sldNum" sz="quarter" idx="12"/>
          </p:nvPr>
        </p:nvSpPr>
        <p:spPr/>
        <p:txBody>
          <a:bodyPr/>
          <a:lstStyle/>
          <a:p>
            <a:fld id="{B4B5C5FA-1178-944A-9E70-16FB1BB2254C}" type="slidenum">
              <a:rPr lang="en-US" smtClean="0"/>
              <a:t>16</a:t>
            </a:fld>
            <a:endParaRPr lang="en-US" dirty="0"/>
          </a:p>
        </p:txBody>
      </p:sp>
    </p:spTree>
    <p:extLst>
      <p:ext uri="{BB962C8B-B14F-4D97-AF65-F5344CB8AC3E}">
        <p14:creationId xmlns:p14="http://schemas.microsoft.com/office/powerpoint/2010/main" val="311780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graphicFrame>
        <p:nvGraphicFramePr>
          <p:cNvPr id="7" name="Chart 6">
            <a:extLst>
              <a:ext uri="{FF2B5EF4-FFF2-40B4-BE49-F238E27FC236}">
                <a16:creationId xmlns:a16="http://schemas.microsoft.com/office/drawing/2014/main" id="{2C6B3A91-0B3F-1D4C-A153-CA90FD86E485}"/>
              </a:ext>
            </a:extLst>
          </p:cNvPr>
          <p:cNvGraphicFramePr>
            <a:graphicFrameLocks/>
          </p:cNvGraphicFramePr>
          <p:nvPr>
            <p:extLst>
              <p:ext uri="{D42A27DB-BD31-4B8C-83A1-F6EECF244321}">
                <p14:modId xmlns:p14="http://schemas.microsoft.com/office/powerpoint/2010/main" val="1133739508"/>
              </p:ext>
            </p:extLst>
          </p:nvPr>
        </p:nvGraphicFramePr>
        <p:xfrm>
          <a:off x="5725128" y="2045517"/>
          <a:ext cx="5862489" cy="4608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7F705BC-5A3E-3E49-B221-7CFE55C9DE0E}"/>
              </a:ext>
            </a:extLst>
          </p:cNvPr>
          <p:cNvGraphicFramePr>
            <a:graphicFrameLocks noGrp="1"/>
          </p:cNvGraphicFramePr>
          <p:nvPr>
            <p:extLst>
              <p:ext uri="{D42A27DB-BD31-4B8C-83A1-F6EECF244321}">
                <p14:modId xmlns:p14="http://schemas.microsoft.com/office/powerpoint/2010/main" val="2138826401"/>
              </p:ext>
            </p:extLst>
          </p:nvPr>
        </p:nvGraphicFramePr>
        <p:xfrm>
          <a:off x="1169151" y="2312101"/>
          <a:ext cx="3932239" cy="3698042"/>
        </p:xfrm>
        <a:graphic>
          <a:graphicData uri="http://schemas.openxmlformats.org/drawingml/2006/table">
            <a:tbl>
              <a:tblPr>
                <a:tableStyleId>{5C22544A-7EE6-4342-B048-85BDC9FD1C3A}</a:tableStyleId>
              </a:tblPr>
              <a:tblGrid>
                <a:gridCol w="1737370">
                  <a:extLst>
                    <a:ext uri="{9D8B030D-6E8A-4147-A177-3AD203B41FA5}">
                      <a16:colId xmlns:a16="http://schemas.microsoft.com/office/drawing/2014/main" val="3422562906"/>
                    </a:ext>
                  </a:extLst>
                </a:gridCol>
                <a:gridCol w="1328596">
                  <a:extLst>
                    <a:ext uri="{9D8B030D-6E8A-4147-A177-3AD203B41FA5}">
                      <a16:colId xmlns:a16="http://schemas.microsoft.com/office/drawing/2014/main" val="3991180245"/>
                    </a:ext>
                  </a:extLst>
                </a:gridCol>
                <a:gridCol w="866273">
                  <a:extLst>
                    <a:ext uri="{9D8B030D-6E8A-4147-A177-3AD203B41FA5}">
                      <a16:colId xmlns:a16="http://schemas.microsoft.com/office/drawing/2014/main" val="3481292682"/>
                    </a:ext>
                  </a:extLst>
                </a:gridCol>
              </a:tblGrid>
              <a:tr h="534556">
                <a:tc>
                  <a:txBody>
                    <a:bodyPr/>
                    <a:lstStyle/>
                    <a:p>
                      <a:pPr algn="l" fontAlgn="ctr"/>
                      <a:endParaRPr lang="en-US" sz="1600" b="0" i="0" u="none" strike="noStrike" dirty="0">
                        <a:solidFill>
                          <a:srgbClr val="FFFFFF"/>
                        </a:solidFill>
                        <a:effectLst/>
                        <a:latin typeface="Avenir Roman" panose="02000503020000020003" pitchFamily="2" charset="0"/>
                      </a:endParaRPr>
                    </a:p>
                  </a:txBody>
                  <a:tcPr marL="9525" marR="9525" marT="9525" marB="0" anchor="ctr"/>
                </a:tc>
                <a:tc>
                  <a:txBody>
                    <a:bodyPr/>
                    <a:lstStyle/>
                    <a:p>
                      <a:pPr algn="ctr" fontAlgn="ctr"/>
                      <a:r>
                        <a:rPr lang="en-US" sz="1600" b="1" u="none" strike="noStrike" dirty="0">
                          <a:effectLst/>
                          <a:latin typeface="Avenir Roman" panose="02000503020000020003" pitchFamily="2" charset="0"/>
                        </a:rPr>
                        <a:t>Nr Participants</a:t>
                      </a:r>
                      <a:endParaRPr lang="en-US" sz="1600" b="1" i="0" u="none" strike="noStrike" dirty="0">
                        <a:solidFill>
                          <a:srgbClr val="FFFFFF"/>
                        </a:solidFill>
                        <a:effectLst/>
                        <a:latin typeface="Avenir Roman" panose="02000503020000020003" pitchFamily="2" charset="0"/>
                      </a:endParaRPr>
                    </a:p>
                  </a:txBody>
                  <a:tcPr marL="9525" marR="9525" marT="9525" marB="0" anchor="ctr"/>
                </a:tc>
                <a:tc>
                  <a:txBody>
                    <a:bodyPr/>
                    <a:lstStyle/>
                    <a:p>
                      <a:pPr algn="ctr" fontAlgn="ctr"/>
                      <a:r>
                        <a:rPr lang="en-US" sz="1600" b="1" u="none" strike="noStrike" dirty="0">
                          <a:effectLst/>
                          <a:latin typeface="Avenir Roman" panose="02000503020000020003" pitchFamily="2" charset="0"/>
                        </a:rPr>
                        <a:t>Nr Courses</a:t>
                      </a:r>
                      <a:endParaRPr lang="en-US" sz="1600" b="1" i="0" u="none" strike="noStrike" dirty="0">
                        <a:solidFill>
                          <a:srgbClr val="FFFFFF"/>
                        </a:solidFill>
                        <a:effectLst/>
                        <a:latin typeface="Avenir Roman" panose="02000503020000020003" pitchFamily="2" charset="0"/>
                      </a:endParaRPr>
                    </a:p>
                  </a:txBody>
                  <a:tcPr marL="9525" marR="9525" marT="9525" marB="0" anchor="ctr"/>
                </a:tc>
                <a:extLst>
                  <a:ext uri="{0D108BD9-81ED-4DB2-BD59-A6C34878D82A}">
                    <a16:rowId xmlns:a16="http://schemas.microsoft.com/office/drawing/2014/main" val="3936835540"/>
                  </a:ext>
                </a:extLst>
              </a:tr>
              <a:tr h="317820">
                <a:tc>
                  <a:txBody>
                    <a:bodyPr/>
                    <a:lstStyle/>
                    <a:p>
                      <a:pPr algn="r" fontAlgn="ctr"/>
                      <a:r>
                        <a:rPr lang="en-US" sz="1600" b="1" u="none" strike="noStrike" dirty="0">
                          <a:solidFill>
                            <a:schemeClr val="accent1">
                              <a:lumMod val="75000"/>
                            </a:schemeClr>
                          </a:solidFill>
                          <a:effectLst/>
                          <a:latin typeface="Avenir Roman" panose="02000503020000020003" pitchFamily="2" charset="0"/>
                        </a:rPr>
                        <a:t>Year 2018</a:t>
                      </a:r>
                      <a:endParaRPr lang="en-US" sz="1600" b="1"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A8D5D6"/>
                    </a:solidFill>
                  </a:tcPr>
                </a:tc>
                <a:tc>
                  <a:txBody>
                    <a:bodyPr/>
                    <a:lstStyle/>
                    <a:p>
                      <a:pPr algn="ctr" fontAlgn="ctr"/>
                      <a:r>
                        <a:rPr lang="en-US" sz="1600" b="1" u="none" strike="noStrike" dirty="0">
                          <a:solidFill>
                            <a:schemeClr val="accent1">
                              <a:lumMod val="75000"/>
                            </a:schemeClr>
                          </a:solidFill>
                          <a:effectLst/>
                          <a:latin typeface="Avenir Roman" panose="02000503020000020003" pitchFamily="2" charset="0"/>
                        </a:rPr>
                        <a:t>337</a:t>
                      </a:r>
                      <a:endParaRPr lang="en-US" sz="1600" b="1"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A8D5D6"/>
                    </a:solidFill>
                  </a:tcPr>
                </a:tc>
                <a:tc>
                  <a:txBody>
                    <a:bodyPr/>
                    <a:lstStyle/>
                    <a:p>
                      <a:pPr algn="ctr" fontAlgn="ctr"/>
                      <a:r>
                        <a:rPr lang="en-US" sz="1600" b="1" u="none" strike="noStrike" dirty="0">
                          <a:solidFill>
                            <a:schemeClr val="accent1">
                              <a:lumMod val="75000"/>
                            </a:schemeClr>
                          </a:solidFill>
                          <a:effectLst/>
                          <a:latin typeface="Avenir Roman" panose="02000503020000020003" pitchFamily="2" charset="0"/>
                        </a:rPr>
                        <a:t>10</a:t>
                      </a:r>
                      <a:endParaRPr lang="en-US" sz="1600" b="1"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A8D5D6"/>
                    </a:solidFill>
                  </a:tcPr>
                </a:tc>
                <a:extLst>
                  <a:ext uri="{0D108BD9-81ED-4DB2-BD59-A6C34878D82A}">
                    <a16:rowId xmlns:a16="http://schemas.microsoft.com/office/drawing/2014/main" val="2266811539"/>
                  </a:ext>
                </a:extLst>
              </a:tr>
              <a:tr h="317820">
                <a:tc>
                  <a:txBody>
                    <a:bodyPr/>
                    <a:lstStyle/>
                    <a:p>
                      <a:pPr algn="l" fontAlgn="ctr"/>
                      <a:r>
                        <a:rPr lang="en-US" sz="1600" u="none" strike="noStrike" dirty="0" err="1">
                          <a:solidFill>
                            <a:schemeClr val="accent1">
                              <a:lumMod val="75000"/>
                            </a:schemeClr>
                          </a:solidFill>
                          <a:effectLst/>
                          <a:latin typeface="Avenir Roman" panose="02000503020000020003" pitchFamily="2" charset="0"/>
                        </a:rPr>
                        <a:t>EaD</a:t>
                      </a:r>
                      <a:endParaRPr lang="en-US" sz="1600" b="0" i="0" u="none" strike="noStrike" dirty="0">
                        <a:solidFill>
                          <a:schemeClr val="accent1">
                            <a:lumMod val="75000"/>
                          </a:schemeClr>
                        </a:solidFill>
                        <a:effectLst/>
                        <a:latin typeface="Avenir Roman" panose="02000503020000020003" pitchFamily="2" charset="0"/>
                      </a:endParaRPr>
                    </a:p>
                  </a:txBody>
                  <a:tcPr marL="85725" marR="9525" marT="9525" marB="0" anchor="ctr">
                    <a:solidFill>
                      <a:srgbClr val="D4E5E5"/>
                    </a:solidFill>
                  </a:tcPr>
                </a:tc>
                <a:tc>
                  <a:txBody>
                    <a:bodyPr/>
                    <a:lstStyle/>
                    <a:p>
                      <a:pPr algn="ctr" fontAlgn="ctr"/>
                      <a:r>
                        <a:rPr lang="en-US" sz="1600" u="none" strike="noStrike" dirty="0">
                          <a:solidFill>
                            <a:schemeClr val="accent1">
                              <a:lumMod val="75000"/>
                            </a:schemeClr>
                          </a:solidFill>
                          <a:effectLst/>
                          <a:latin typeface="Avenir Roman" panose="02000503020000020003" pitchFamily="2" charset="0"/>
                        </a:rPr>
                        <a:t>50</a:t>
                      </a:r>
                      <a:endParaRPr lang="en-US" sz="1600" b="0"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D4E5E5"/>
                    </a:solidFill>
                  </a:tcPr>
                </a:tc>
                <a:tc>
                  <a:txBody>
                    <a:bodyPr/>
                    <a:lstStyle/>
                    <a:p>
                      <a:pPr algn="ctr" fontAlgn="ctr"/>
                      <a:r>
                        <a:rPr lang="en-US" sz="1600" u="none" strike="noStrike" dirty="0">
                          <a:solidFill>
                            <a:schemeClr val="accent1">
                              <a:lumMod val="75000"/>
                            </a:schemeClr>
                          </a:solidFill>
                          <a:effectLst/>
                          <a:latin typeface="Avenir Roman" panose="02000503020000020003" pitchFamily="2" charset="0"/>
                        </a:rPr>
                        <a:t>1</a:t>
                      </a:r>
                      <a:endParaRPr lang="en-US" sz="1600" b="0"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D4E5E5"/>
                    </a:solidFill>
                  </a:tcPr>
                </a:tc>
                <a:extLst>
                  <a:ext uri="{0D108BD9-81ED-4DB2-BD59-A6C34878D82A}">
                    <a16:rowId xmlns:a16="http://schemas.microsoft.com/office/drawing/2014/main" val="60051594"/>
                  </a:ext>
                </a:extLst>
              </a:tr>
              <a:tr h="317820">
                <a:tc>
                  <a:txBody>
                    <a:bodyPr/>
                    <a:lstStyle/>
                    <a:p>
                      <a:pPr algn="l" fontAlgn="ctr"/>
                      <a:r>
                        <a:rPr lang="en-US" sz="1600" u="none" strike="noStrike" dirty="0">
                          <a:solidFill>
                            <a:schemeClr val="accent1">
                              <a:lumMod val="75000"/>
                            </a:schemeClr>
                          </a:solidFill>
                          <a:effectLst/>
                          <a:latin typeface="Avenir Roman" panose="02000503020000020003" pitchFamily="2" charset="0"/>
                        </a:rPr>
                        <a:t>Online</a:t>
                      </a:r>
                      <a:endParaRPr lang="en-US" sz="1600" b="0" i="0" u="none" strike="noStrike" dirty="0">
                        <a:solidFill>
                          <a:schemeClr val="accent1">
                            <a:lumMod val="75000"/>
                          </a:schemeClr>
                        </a:solidFill>
                        <a:effectLst/>
                        <a:latin typeface="Avenir Roman" panose="02000503020000020003" pitchFamily="2" charset="0"/>
                      </a:endParaRPr>
                    </a:p>
                  </a:txBody>
                  <a:tcPr marL="85725" marR="9525" marT="9525" marB="0" anchor="ctr">
                    <a:solidFill>
                      <a:srgbClr val="D4E5E5"/>
                    </a:solidFill>
                  </a:tcPr>
                </a:tc>
                <a:tc>
                  <a:txBody>
                    <a:bodyPr/>
                    <a:lstStyle/>
                    <a:p>
                      <a:pPr algn="ctr" fontAlgn="ctr"/>
                      <a:r>
                        <a:rPr lang="en-US" sz="1600" u="none" strike="noStrike" dirty="0">
                          <a:solidFill>
                            <a:schemeClr val="accent1">
                              <a:lumMod val="75000"/>
                            </a:schemeClr>
                          </a:solidFill>
                          <a:effectLst/>
                          <a:latin typeface="Avenir Roman" panose="02000503020000020003" pitchFamily="2" charset="0"/>
                        </a:rPr>
                        <a:t>40</a:t>
                      </a:r>
                      <a:endParaRPr lang="en-US" sz="1600" b="0"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D4E5E5"/>
                    </a:solidFill>
                  </a:tcPr>
                </a:tc>
                <a:tc>
                  <a:txBody>
                    <a:bodyPr/>
                    <a:lstStyle/>
                    <a:p>
                      <a:pPr algn="ctr" fontAlgn="ctr"/>
                      <a:r>
                        <a:rPr lang="en-US" sz="1600" u="none" strike="noStrike" dirty="0">
                          <a:solidFill>
                            <a:schemeClr val="accent1">
                              <a:lumMod val="75000"/>
                            </a:schemeClr>
                          </a:solidFill>
                          <a:effectLst/>
                          <a:latin typeface="Avenir Roman" panose="02000503020000020003" pitchFamily="2" charset="0"/>
                        </a:rPr>
                        <a:t>1</a:t>
                      </a:r>
                      <a:endParaRPr lang="en-US" sz="1600" b="0"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D4E5E5"/>
                    </a:solidFill>
                  </a:tcPr>
                </a:tc>
                <a:extLst>
                  <a:ext uri="{0D108BD9-81ED-4DB2-BD59-A6C34878D82A}">
                    <a16:rowId xmlns:a16="http://schemas.microsoft.com/office/drawing/2014/main" val="44432646"/>
                  </a:ext>
                </a:extLst>
              </a:tr>
              <a:tr h="317820">
                <a:tc>
                  <a:txBody>
                    <a:bodyPr/>
                    <a:lstStyle/>
                    <a:p>
                      <a:pPr algn="l" fontAlgn="ctr"/>
                      <a:r>
                        <a:rPr lang="en-US" sz="1600" u="none" strike="noStrike" dirty="0">
                          <a:solidFill>
                            <a:schemeClr val="accent1">
                              <a:lumMod val="75000"/>
                            </a:schemeClr>
                          </a:solidFill>
                          <a:effectLst/>
                          <a:latin typeface="Avenir Roman" panose="02000503020000020003" pitchFamily="2" charset="0"/>
                        </a:rPr>
                        <a:t>Classroom </a:t>
                      </a:r>
                      <a:endParaRPr lang="en-US" sz="1600" b="0" i="0" u="none" strike="noStrike" dirty="0">
                        <a:solidFill>
                          <a:schemeClr val="accent1">
                            <a:lumMod val="75000"/>
                          </a:schemeClr>
                        </a:solidFill>
                        <a:effectLst/>
                        <a:latin typeface="Avenir Roman" panose="02000503020000020003" pitchFamily="2" charset="0"/>
                      </a:endParaRPr>
                    </a:p>
                  </a:txBody>
                  <a:tcPr marL="85725" marR="9525" marT="9525" marB="0" anchor="ctr">
                    <a:solidFill>
                      <a:srgbClr val="D4E5E5"/>
                    </a:solidFill>
                  </a:tcPr>
                </a:tc>
                <a:tc>
                  <a:txBody>
                    <a:bodyPr/>
                    <a:lstStyle/>
                    <a:p>
                      <a:pPr algn="ctr" fontAlgn="ctr"/>
                      <a:r>
                        <a:rPr lang="en-US" sz="1600" u="none" strike="noStrike" dirty="0">
                          <a:solidFill>
                            <a:schemeClr val="accent1">
                              <a:lumMod val="75000"/>
                            </a:schemeClr>
                          </a:solidFill>
                          <a:effectLst/>
                          <a:latin typeface="Avenir Roman" panose="02000503020000020003" pitchFamily="2" charset="0"/>
                        </a:rPr>
                        <a:t>247</a:t>
                      </a:r>
                      <a:endParaRPr lang="en-US" sz="1600" b="0"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D4E5E5"/>
                    </a:solidFill>
                  </a:tcPr>
                </a:tc>
                <a:tc>
                  <a:txBody>
                    <a:bodyPr/>
                    <a:lstStyle/>
                    <a:p>
                      <a:pPr algn="ctr" fontAlgn="ctr"/>
                      <a:r>
                        <a:rPr lang="en-US" sz="1600" u="none" strike="noStrike" dirty="0">
                          <a:solidFill>
                            <a:schemeClr val="accent1">
                              <a:lumMod val="75000"/>
                            </a:schemeClr>
                          </a:solidFill>
                          <a:effectLst/>
                          <a:latin typeface="Avenir Roman" panose="02000503020000020003" pitchFamily="2" charset="0"/>
                        </a:rPr>
                        <a:t>8</a:t>
                      </a:r>
                      <a:endParaRPr lang="en-US" sz="1600" b="0" i="0" u="none" strike="noStrike" dirty="0">
                        <a:solidFill>
                          <a:schemeClr val="accent1">
                            <a:lumMod val="75000"/>
                          </a:schemeClr>
                        </a:solidFill>
                        <a:effectLst/>
                        <a:latin typeface="Avenir Roman" panose="02000503020000020003" pitchFamily="2" charset="0"/>
                      </a:endParaRPr>
                    </a:p>
                  </a:txBody>
                  <a:tcPr marL="9525" marR="9525" marT="9525" marB="0" anchor="ctr">
                    <a:solidFill>
                      <a:srgbClr val="D4E5E5"/>
                    </a:solidFill>
                  </a:tcPr>
                </a:tc>
                <a:extLst>
                  <a:ext uri="{0D108BD9-81ED-4DB2-BD59-A6C34878D82A}">
                    <a16:rowId xmlns:a16="http://schemas.microsoft.com/office/drawing/2014/main" val="3640051077"/>
                  </a:ext>
                </a:extLst>
              </a:tr>
              <a:tr h="310463">
                <a:tc>
                  <a:txBody>
                    <a:bodyPr/>
                    <a:lstStyle/>
                    <a:p>
                      <a:pPr algn="l" fontAlgn="ctr"/>
                      <a:endParaRPr lang="en-US" sz="1600" b="0" i="0" u="none" strike="noStrike" dirty="0">
                        <a:solidFill>
                          <a:srgbClr val="000000"/>
                        </a:solidFill>
                        <a:effectLst/>
                        <a:latin typeface="Avenir Roman" panose="02000503020000020003" pitchFamily="2" charset="0"/>
                      </a:endParaRPr>
                    </a:p>
                  </a:txBody>
                  <a:tcPr marL="85725" marR="9525" marT="9525" marB="0" anchor="ctr">
                    <a:noFill/>
                  </a:tcPr>
                </a:tc>
                <a:tc>
                  <a:txBody>
                    <a:bodyPr/>
                    <a:lstStyle/>
                    <a:p>
                      <a:pPr algn="ctr" fontAlgn="ctr"/>
                      <a:endParaRPr lang="en-US" sz="1600" b="0" i="0" u="none" strike="noStrike" dirty="0">
                        <a:solidFill>
                          <a:srgbClr val="000000"/>
                        </a:solidFill>
                        <a:effectLst/>
                        <a:latin typeface="Avenir Roman" panose="02000503020000020003" pitchFamily="2" charset="0"/>
                      </a:endParaRPr>
                    </a:p>
                  </a:txBody>
                  <a:tcPr marL="9525" marR="9525" marT="9525" marB="0" anchor="ctr">
                    <a:noFill/>
                  </a:tcPr>
                </a:tc>
                <a:tc>
                  <a:txBody>
                    <a:bodyPr/>
                    <a:lstStyle/>
                    <a:p>
                      <a:pPr algn="ctr" fontAlgn="ctr"/>
                      <a:endParaRPr lang="en-US" sz="1600" b="0" i="0" u="none" strike="noStrike" dirty="0">
                        <a:solidFill>
                          <a:srgbClr val="000000"/>
                        </a:solidFill>
                        <a:effectLst/>
                        <a:latin typeface="Avenir Roman" panose="02000503020000020003" pitchFamily="2" charset="0"/>
                      </a:endParaRPr>
                    </a:p>
                  </a:txBody>
                  <a:tcPr marL="9525" marR="9525" marT="9525" marB="0" anchor="ctr">
                    <a:noFill/>
                  </a:tcPr>
                </a:tc>
                <a:extLst>
                  <a:ext uri="{0D108BD9-81ED-4DB2-BD59-A6C34878D82A}">
                    <a16:rowId xmlns:a16="http://schemas.microsoft.com/office/drawing/2014/main" val="636369287"/>
                  </a:ext>
                </a:extLst>
              </a:tr>
              <a:tr h="317820">
                <a:tc>
                  <a:txBody>
                    <a:bodyPr/>
                    <a:lstStyle/>
                    <a:p>
                      <a:pPr algn="r" fontAlgn="ctr"/>
                      <a:r>
                        <a:rPr lang="en-US" sz="1600" b="1" u="none" strike="noStrike" dirty="0">
                          <a:solidFill>
                            <a:schemeClr val="accent6">
                              <a:lumMod val="50000"/>
                            </a:schemeClr>
                          </a:solidFill>
                          <a:effectLst/>
                          <a:latin typeface="Avenir Roman" panose="02000503020000020003" pitchFamily="2" charset="0"/>
                        </a:rPr>
                        <a:t>Year 2019</a:t>
                      </a:r>
                      <a:endParaRPr lang="en-US" sz="1600" b="1" i="0" u="none" strike="noStrike" dirty="0">
                        <a:solidFill>
                          <a:schemeClr val="accent6">
                            <a:lumMod val="50000"/>
                          </a:schemeClr>
                        </a:solidFill>
                        <a:effectLst/>
                        <a:latin typeface="Avenir Roman" panose="02000503020000020003" pitchFamily="2" charset="0"/>
                      </a:endParaRPr>
                    </a:p>
                  </a:txBody>
                  <a:tcPr marL="9525" marR="9525" marT="9525" marB="0" anchor="ctr">
                    <a:solidFill>
                      <a:schemeClr val="accent6">
                        <a:lumMod val="60000"/>
                        <a:lumOff val="40000"/>
                      </a:schemeClr>
                    </a:solidFill>
                  </a:tcPr>
                </a:tc>
                <a:tc>
                  <a:txBody>
                    <a:bodyPr/>
                    <a:lstStyle/>
                    <a:p>
                      <a:pPr algn="ctr" fontAlgn="ctr"/>
                      <a:r>
                        <a:rPr lang="en-US" sz="1600" b="1" u="none" strike="noStrike" dirty="0">
                          <a:solidFill>
                            <a:schemeClr val="accent6">
                              <a:lumMod val="50000"/>
                            </a:schemeClr>
                          </a:solidFill>
                          <a:effectLst/>
                          <a:latin typeface="Avenir Roman" panose="02000503020000020003" pitchFamily="2" charset="0"/>
                        </a:rPr>
                        <a:t>880</a:t>
                      </a:r>
                      <a:endParaRPr lang="en-US" sz="1600" b="1" i="0" u="none" strike="noStrike" dirty="0">
                        <a:solidFill>
                          <a:schemeClr val="accent6">
                            <a:lumMod val="50000"/>
                          </a:schemeClr>
                        </a:solidFill>
                        <a:effectLst/>
                        <a:latin typeface="Avenir Roman" panose="02000503020000020003" pitchFamily="2" charset="0"/>
                      </a:endParaRPr>
                    </a:p>
                  </a:txBody>
                  <a:tcPr marL="9525" marR="9525" marT="9525" marB="0" anchor="ctr">
                    <a:solidFill>
                      <a:schemeClr val="accent6">
                        <a:lumMod val="60000"/>
                        <a:lumOff val="40000"/>
                      </a:schemeClr>
                    </a:solidFill>
                  </a:tcPr>
                </a:tc>
                <a:tc>
                  <a:txBody>
                    <a:bodyPr/>
                    <a:lstStyle/>
                    <a:p>
                      <a:pPr algn="ctr" fontAlgn="ctr"/>
                      <a:r>
                        <a:rPr lang="en-US" sz="1600" b="1" u="none" strike="noStrike" dirty="0">
                          <a:solidFill>
                            <a:schemeClr val="accent6">
                              <a:lumMod val="50000"/>
                            </a:schemeClr>
                          </a:solidFill>
                          <a:effectLst/>
                          <a:latin typeface="Avenir Roman" panose="02000503020000020003" pitchFamily="2" charset="0"/>
                        </a:rPr>
                        <a:t>9</a:t>
                      </a:r>
                      <a:endParaRPr lang="en-US" sz="1600" b="1" i="0" u="none" strike="noStrike" dirty="0">
                        <a:solidFill>
                          <a:schemeClr val="accent6">
                            <a:lumMod val="50000"/>
                          </a:schemeClr>
                        </a:solidFill>
                        <a:effectLst/>
                        <a:latin typeface="Avenir Roman" panose="02000503020000020003" pitchFamily="2" charset="0"/>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4161498990"/>
                  </a:ext>
                </a:extLst>
              </a:tr>
              <a:tr h="317820">
                <a:tc>
                  <a:txBody>
                    <a:bodyPr/>
                    <a:lstStyle/>
                    <a:p>
                      <a:pPr algn="l" fontAlgn="ctr"/>
                      <a:r>
                        <a:rPr lang="en-US" sz="1600" u="none" strike="noStrike" dirty="0">
                          <a:solidFill>
                            <a:schemeClr val="accent6">
                              <a:lumMod val="50000"/>
                            </a:schemeClr>
                          </a:solidFill>
                          <a:effectLst/>
                          <a:latin typeface="Avenir Roman" panose="02000503020000020003" pitchFamily="2" charset="0"/>
                        </a:rPr>
                        <a:t>MOOC</a:t>
                      </a:r>
                      <a:endParaRPr lang="en-US" sz="1600" b="0" i="0" u="none" strike="noStrike" dirty="0">
                        <a:solidFill>
                          <a:schemeClr val="accent6">
                            <a:lumMod val="50000"/>
                          </a:schemeClr>
                        </a:solidFill>
                        <a:effectLst/>
                        <a:latin typeface="Avenir Roman" panose="02000503020000020003" pitchFamily="2" charset="0"/>
                      </a:endParaRPr>
                    </a:p>
                  </a:txBody>
                  <a:tcPr marL="85725" marR="9525" marT="9525" marB="0" anchor="ctr">
                    <a:solidFill>
                      <a:schemeClr val="accent6">
                        <a:lumMod val="20000"/>
                        <a:lumOff val="80000"/>
                      </a:schemeClr>
                    </a:solidFill>
                  </a:tcPr>
                </a:tc>
                <a:tc>
                  <a:txBody>
                    <a:bodyPr/>
                    <a:lstStyle/>
                    <a:p>
                      <a:pPr algn="ctr" fontAlgn="ctr"/>
                      <a:r>
                        <a:rPr lang="en-US" sz="1600" u="none" strike="noStrike" dirty="0">
                          <a:solidFill>
                            <a:schemeClr val="accent6">
                              <a:lumMod val="50000"/>
                            </a:schemeClr>
                          </a:solidFill>
                          <a:effectLst/>
                          <a:latin typeface="Avenir Roman" panose="02000503020000020003" pitchFamily="2" charset="0"/>
                        </a:rPr>
                        <a:t>690</a:t>
                      </a:r>
                      <a:endParaRPr lang="en-US" sz="1600" b="0" i="0" u="none" strike="noStrike" dirty="0">
                        <a:solidFill>
                          <a:schemeClr val="accent6">
                            <a:lumMod val="50000"/>
                          </a:schemeClr>
                        </a:solidFill>
                        <a:effectLst/>
                        <a:latin typeface="Avenir Roman" panose="02000503020000020003" pitchFamily="2" charset="0"/>
                      </a:endParaRPr>
                    </a:p>
                  </a:txBody>
                  <a:tcPr marL="9525" marR="9525" marT="9525" marB="0" anchor="ctr">
                    <a:solidFill>
                      <a:schemeClr val="accent6">
                        <a:lumMod val="20000"/>
                        <a:lumOff val="80000"/>
                      </a:schemeClr>
                    </a:solidFill>
                  </a:tcPr>
                </a:tc>
                <a:tc>
                  <a:txBody>
                    <a:bodyPr/>
                    <a:lstStyle/>
                    <a:p>
                      <a:pPr algn="ctr" fontAlgn="ctr"/>
                      <a:r>
                        <a:rPr lang="en-US" sz="1600" u="none" strike="noStrike" dirty="0">
                          <a:solidFill>
                            <a:schemeClr val="accent6">
                              <a:lumMod val="50000"/>
                            </a:schemeClr>
                          </a:solidFill>
                          <a:effectLst/>
                          <a:latin typeface="Avenir Roman" panose="02000503020000020003" pitchFamily="2" charset="0"/>
                        </a:rPr>
                        <a:t>1</a:t>
                      </a:r>
                      <a:endParaRPr lang="en-US" sz="1600" b="0" i="0" u="none" strike="noStrike" dirty="0">
                        <a:solidFill>
                          <a:schemeClr val="accent6">
                            <a:lumMod val="50000"/>
                          </a:schemeClr>
                        </a:solidFill>
                        <a:effectLst/>
                        <a:latin typeface="Avenir Roman" panose="02000503020000020003" pitchFamily="2"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792163717"/>
                  </a:ext>
                </a:extLst>
              </a:tr>
              <a:tr h="317820">
                <a:tc>
                  <a:txBody>
                    <a:bodyPr/>
                    <a:lstStyle/>
                    <a:p>
                      <a:pPr algn="l" fontAlgn="ctr"/>
                      <a:r>
                        <a:rPr lang="en-US" sz="1600" u="none" strike="noStrike" dirty="0">
                          <a:solidFill>
                            <a:schemeClr val="accent6">
                              <a:lumMod val="50000"/>
                            </a:schemeClr>
                          </a:solidFill>
                          <a:effectLst/>
                          <a:latin typeface="Avenir Roman" panose="02000503020000020003" pitchFamily="2" charset="0"/>
                        </a:rPr>
                        <a:t>Classroom </a:t>
                      </a:r>
                      <a:endParaRPr lang="en-US" sz="1600" b="0" i="0" u="none" strike="noStrike" dirty="0">
                        <a:solidFill>
                          <a:schemeClr val="accent6">
                            <a:lumMod val="50000"/>
                          </a:schemeClr>
                        </a:solidFill>
                        <a:effectLst/>
                        <a:latin typeface="Avenir Roman" panose="02000503020000020003" pitchFamily="2" charset="0"/>
                      </a:endParaRPr>
                    </a:p>
                  </a:txBody>
                  <a:tcPr marL="85725" marR="9525" marT="9525" marB="0" anchor="ctr">
                    <a:solidFill>
                      <a:schemeClr val="accent6">
                        <a:lumMod val="20000"/>
                        <a:lumOff val="80000"/>
                      </a:schemeClr>
                    </a:solidFill>
                  </a:tcPr>
                </a:tc>
                <a:tc>
                  <a:txBody>
                    <a:bodyPr/>
                    <a:lstStyle/>
                    <a:p>
                      <a:pPr algn="ctr" fontAlgn="ctr"/>
                      <a:r>
                        <a:rPr lang="en-US" sz="1600" u="none" strike="noStrike" dirty="0">
                          <a:solidFill>
                            <a:schemeClr val="accent6">
                              <a:lumMod val="50000"/>
                            </a:schemeClr>
                          </a:solidFill>
                          <a:effectLst/>
                          <a:latin typeface="Avenir Roman" panose="02000503020000020003" pitchFamily="2" charset="0"/>
                        </a:rPr>
                        <a:t>190</a:t>
                      </a:r>
                      <a:endParaRPr lang="en-US" sz="1600" b="0" i="0" u="none" strike="noStrike" dirty="0">
                        <a:solidFill>
                          <a:schemeClr val="accent6">
                            <a:lumMod val="50000"/>
                          </a:schemeClr>
                        </a:solidFill>
                        <a:effectLst/>
                        <a:latin typeface="Avenir Roman" panose="02000503020000020003" pitchFamily="2" charset="0"/>
                      </a:endParaRPr>
                    </a:p>
                  </a:txBody>
                  <a:tcPr marL="9525" marR="9525" marT="9525" marB="0" anchor="ctr">
                    <a:solidFill>
                      <a:schemeClr val="accent6">
                        <a:lumMod val="20000"/>
                        <a:lumOff val="80000"/>
                      </a:schemeClr>
                    </a:solidFill>
                  </a:tcPr>
                </a:tc>
                <a:tc>
                  <a:txBody>
                    <a:bodyPr/>
                    <a:lstStyle/>
                    <a:p>
                      <a:pPr algn="ctr" fontAlgn="ctr"/>
                      <a:r>
                        <a:rPr lang="en-US" sz="1600" u="none" strike="noStrike" dirty="0">
                          <a:solidFill>
                            <a:schemeClr val="accent6">
                              <a:lumMod val="50000"/>
                            </a:schemeClr>
                          </a:solidFill>
                          <a:effectLst/>
                          <a:latin typeface="Avenir Roman" panose="02000503020000020003" pitchFamily="2" charset="0"/>
                        </a:rPr>
                        <a:t>8</a:t>
                      </a:r>
                      <a:endParaRPr lang="en-US" sz="1600" b="0" i="0" u="none" strike="noStrike" dirty="0">
                        <a:solidFill>
                          <a:schemeClr val="accent6">
                            <a:lumMod val="50000"/>
                          </a:schemeClr>
                        </a:solidFill>
                        <a:effectLst/>
                        <a:latin typeface="Avenir Roman" panose="02000503020000020003" pitchFamily="2"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2271092756"/>
                  </a:ext>
                </a:extLst>
              </a:tr>
              <a:tr h="310463">
                <a:tc>
                  <a:txBody>
                    <a:bodyPr/>
                    <a:lstStyle/>
                    <a:p>
                      <a:pPr algn="l" fontAlgn="ctr"/>
                      <a:endParaRPr lang="en-US" sz="1600" b="0" i="0" u="none" strike="noStrike" dirty="0">
                        <a:solidFill>
                          <a:srgbClr val="000000"/>
                        </a:solidFill>
                        <a:effectLst/>
                        <a:latin typeface="Avenir Roman" panose="02000503020000020003" pitchFamily="2" charset="0"/>
                      </a:endParaRPr>
                    </a:p>
                  </a:txBody>
                  <a:tcPr marL="85725" marR="9525" marT="9525" marB="0" anchor="ctr">
                    <a:noFill/>
                  </a:tcPr>
                </a:tc>
                <a:tc>
                  <a:txBody>
                    <a:bodyPr/>
                    <a:lstStyle/>
                    <a:p>
                      <a:pPr algn="ctr" fontAlgn="ctr"/>
                      <a:endParaRPr lang="en-US" sz="1600" b="0" i="0" u="none" strike="noStrike" dirty="0">
                        <a:solidFill>
                          <a:srgbClr val="000000"/>
                        </a:solidFill>
                        <a:effectLst/>
                        <a:latin typeface="Avenir Roman" panose="02000503020000020003" pitchFamily="2" charset="0"/>
                      </a:endParaRPr>
                    </a:p>
                  </a:txBody>
                  <a:tcPr marL="9525" marR="9525" marT="9525" marB="0" anchor="ctr">
                    <a:noFill/>
                  </a:tcPr>
                </a:tc>
                <a:tc>
                  <a:txBody>
                    <a:bodyPr/>
                    <a:lstStyle/>
                    <a:p>
                      <a:pPr algn="ctr" fontAlgn="ctr"/>
                      <a:endParaRPr lang="en-US" sz="1600" b="0" i="0" u="none" strike="noStrike" dirty="0">
                        <a:solidFill>
                          <a:srgbClr val="000000"/>
                        </a:solidFill>
                        <a:effectLst/>
                        <a:latin typeface="Avenir Roman" panose="02000503020000020003" pitchFamily="2" charset="0"/>
                      </a:endParaRPr>
                    </a:p>
                  </a:txBody>
                  <a:tcPr marL="9525" marR="9525" marT="9525" marB="0" anchor="ctr">
                    <a:noFill/>
                  </a:tcPr>
                </a:tc>
                <a:extLst>
                  <a:ext uri="{0D108BD9-81ED-4DB2-BD59-A6C34878D82A}">
                    <a16:rowId xmlns:a16="http://schemas.microsoft.com/office/drawing/2014/main" val="2785100879"/>
                  </a:ext>
                </a:extLst>
              </a:tr>
              <a:tr h="317820">
                <a:tc>
                  <a:txBody>
                    <a:bodyPr/>
                    <a:lstStyle/>
                    <a:p>
                      <a:pPr algn="r" fontAlgn="ctr"/>
                      <a:r>
                        <a:rPr lang="en-US" sz="1800" b="1" u="none" strike="noStrike" dirty="0">
                          <a:effectLst/>
                          <a:latin typeface="Avenir Roman" panose="02000503020000020003" pitchFamily="2" charset="0"/>
                        </a:rPr>
                        <a:t>Total</a:t>
                      </a:r>
                      <a:endParaRPr lang="en-US" sz="1800" b="1" i="0" u="none" strike="noStrike" dirty="0">
                        <a:solidFill>
                          <a:srgbClr val="000000"/>
                        </a:solidFill>
                        <a:effectLst/>
                        <a:latin typeface="Avenir Roman" panose="02000503020000020003" pitchFamily="2" charset="0"/>
                      </a:endParaRPr>
                    </a:p>
                  </a:txBody>
                  <a:tcPr marL="9525" marR="9525" marT="9525" marB="0" anchor="ctr">
                    <a:solidFill>
                      <a:schemeClr val="bg1">
                        <a:lumMod val="85000"/>
                      </a:schemeClr>
                    </a:solidFill>
                  </a:tcPr>
                </a:tc>
                <a:tc>
                  <a:txBody>
                    <a:bodyPr/>
                    <a:lstStyle/>
                    <a:p>
                      <a:pPr algn="ctr" fontAlgn="ctr"/>
                      <a:r>
                        <a:rPr lang="en-US" sz="1800" b="1" u="none" strike="noStrike" dirty="0">
                          <a:effectLst/>
                          <a:latin typeface="Avenir Roman" panose="02000503020000020003" pitchFamily="2" charset="0"/>
                        </a:rPr>
                        <a:t>1,217</a:t>
                      </a:r>
                      <a:endParaRPr lang="en-US" sz="1800" b="1" i="0" u="none" strike="noStrike" dirty="0">
                        <a:solidFill>
                          <a:srgbClr val="000000"/>
                        </a:solidFill>
                        <a:effectLst/>
                        <a:latin typeface="Avenir Roman" panose="02000503020000020003" pitchFamily="2" charset="0"/>
                      </a:endParaRPr>
                    </a:p>
                  </a:txBody>
                  <a:tcPr marL="9525" marR="9525" marT="9525" marB="0" anchor="ctr">
                    <a:solidFill>
                      <a:schemeClr val="bg1">
                        <a:lumMod val="85000"/>
                      </a:schemeClr>
                    </a:solidFill>
                  </a:tcPr>
                </a:tc>
                <a:tc>
                  <a:txBody>
                    <a:bodyPr/>
                    <a:lstStyle/>
                    <a:p>
                      <a:pPr algn="ctr" fontAlgn="ctr"/>
                      <a:r>
                        <a:rPr lang="en-US" sz="1800" b="1" u="none" strike="noStrike" dirty="0">
                          <a:effectLst/>
                          <a:latin typeface="Avenir Roman" panose="02000503020000020003" pitchFamily="2" charset="0"/>
                        </a:rPr>
                        <a:t>19</a:t>
                      </a:r>
                      <a:endParaRPr lang="en-US" sz="1800" b="1" i="0" u="none" strike="noStrike" dirty="0">
                        <a:solidFill>
                          <a:srgbClr val="000000"/>
                        </a:solidFill>
                        <a:effectLst/>
                        <a:latin typeface="Avenir Roman" panose="02000503020000020003" pitchFamily="2" charset="0"/>
                      </a:endParaRPr>
                    </a:p>
                  </a:txBody>
                  <a:tcPr marL="9525" marR="9525" marT="9525" marB="0" anchor="ctr">
                    <a:solidFill>
                      <a:schemeClr val="bg1">
                        <a:lumMod val="85000"/>
                      </a:schemeClr>
                    </a:solidFill>
                  </a:tcPr>
                </a:tc>
                <a:extLst>
                  <a:ext uri="{0D108BD9-81ED-4DB2-BD59-A6C34878D82A}">
                    <a16:rowId xmlns:a16="http://schemas.microsoft.com/office/drawing/2014/main" val="551621520"/>
                  </a:ext>
                </a:extLst>
              </a:tr>
            </a:tbl>
          </a:graphicData>
        </a:graphic>
      </p:graphicFrame>
      <p:sp>
        <p:nvSpPr>
          <p:cNvPr id="9" name="Content Placeholder 2">
            <a:extLst>
              <a:ext uri="{FF2B5EF4-FFF2-40B4-BE49-F238E27FC236}">
                <a16:creationId xmlns:a16="http://schemas.microsoft.com/office/drawing/2014/main" id="{C23F72ED-B17C-D546-BEF6-875E69A664BF}"/>
              </a:ext>
            </a:extLst>
          </p:cNvPr>
          <p:cNvSpPr txBox="1">
            <a:spLocks/>
          </p:cNvSpPr>
          <p:nvPr/>
        </p:nvSpPr>
        <p:spPr>
          <a:xfrm>
            <a:off x="2924274" y="1389907"/>
            <a:ext cx="8762944" cy="439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venir Book" panose="02000503020000020003" pitchFamily="2" charset="0"/>
              </a:rPr>
              <a:t>2. MoRENet Training Results (Global: 2018 &amp; 2019) </a:t>
            </a:r>
          </a:p>
        </p:txBody>
      </p:sp>
      <p:sp>
        <p:nvSpPr>
          <p:cNvPr id="10" name="Rectangle 9">
            <a:extLst>
              <a:ext uri="{FF2B5EF4-FFF2-40B4-BE49-F238E27FC236}">
                <a16:creationId xmlns:a16="http://schemas.microsoft.com/office/drawing/2014/main" id="{3702938E-235B-DD4E-B04A-CFE39A1CD1B8}"/>
              </a:ext>
            </a:extLst>
          </p:cNvPr>
          <p:cNvSpPr/>
          <p:nvPr/>
        </p:nvSpPr>
        <p:spPr>
          <a:xfrm>
            <a:off x="1473200" y="1333228"/>
            <a:ext cx="1749685" cy="523220"/>
          </a:xfrm>
          <a:prstGeom prst="rect">
            <a:avLst/>
          </a:prstGeom>
        </p:spPr>
        <p:txBody>
          <a:bodyPr wrap="square">
            <a:spAutoFit/>
          </a:bodyPr>
          <a:lstStyle/>
          <a:p>
            <a:r>
              <a:rPr lang="en-US" sz="2800" dirty="0">
                <a:solidFill>
                  <a:srgbClr val="80A4A6"/>
                </a:solidFill>
                <a:latin typeface="Avenir Black" panose="02000503020000020003" pitchFamily="2" charset="0"/>
              </a:rPr>
              <a:t>Results</a:t>
            </a:r>
          </a:p>
        </p:txBody>
      </p:sp>
      <p:sp>
        <p:nvSpPr>
          <p:cNvPr id="3" name="Slide Number Placeholder 2">
            <a:extLst>
              <a:ext uri="{FF2B5EF4-FFF2-40B4-BE49-F238E27FC236}">
                <a16:creationId xmlns:a16="http://schemas.microsoft.com/office/drawing/2014/main" id="{AEC14CD7-0D22-A04F-A648-854EC869CC88}"/>
              </a:ext>
            </a:extLst>
          </p:cNvPr>
          <p:cNvSpPr>
            <a:spLocks noGrp="1"/>
          </p:cNvSpPr>
          <p:nvPr>
            <p:ph type="sldNum" sz="quarter" idx="12"/>
          </p:nvPr>
        </p:nvSpPr>
        <p:spPr/>
        <p:txBody>
          <a:bodyPr/>
          <a:lstStyle/>
          <a:p>
            <a:fld id="{B4B5C5FA-1178-944A-9E70-16FB1BB2254C}" type="slidenum">
              <a:rPr lang="en-US" smtClean="0"/>
              <a:t>17</a:t>
            </a:fld>
            <a:endParaRPr lang="en-US" dirty="0"/>
          </a:p>
        </p:txBody>
      </p:sp>
    </p:spTree>
    <p:extLst>
      <p:ext uri="{BB962C8B-B14F-4D97-AF65-F5344CB8AC3E}">
        <p14:creationId xmlns:p14="http://schemas.microsoft.com/office/powerpoint/2010/main" val="2448466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sp>
        <p:nvSpPr>
          <p:cNvPr id="12" name="Rectangle 11">
            <a:extLst>
              <a:ext uri="{FF2B5EF4-FFF2-40B4-BE49-F238E27FC236}">
                <a16:creationId xmlns:a16="http://schemas.microsoft.com/office/drawing/2014/main" id="{C2319A7A-59EF-FC46-92F7-B3A3CF23AE6B}"/>
              </a:ext>
            </a:extLst>
          </p:cNvPr>
          <p:cNvSpPr/>
          <p:nvPr/>
        </p:nvSpPr>
        <p:spPr>
          <a:xfrm>
            <a:off x="1531154" y="1927490"/>
            <a:ext cx="9281007" cy="3554819"/>
          </a:xfrm>
          <a:prstGeom prst="rect">
            <a:avLst/>
          </a:prstGeom>
          <a:solidFill>
            <a:srgbClr val="FFFFFF"/>
          </a:solidFill>
          <a:ln>
            <a:solidFill>
              <a:srgbClr val="D4E5E5"/>
            </a:solidFill>
          </a:ln>
        </p:spPr>
        <p:txBody>
          <a:bodyPr wrap="square">
            <a:spAutoFit/>
          </a:bodyPr>
          <a:lstStyle/>
          <a:p>
            <a:pPr>
              <a:spcBef>
                <a:spcPts val="600"/>
              </a:spcBef>
            </a:pPr>
            <a:r>
              <a:rPr lang="en-US" dirty="0">
                <a:latin typeface="Avenir Roman" panose="02000503020000020003" pitchFamily="2" charset="0"/>
              </a:rPr>
              <a:t>MoRENet Academy program to:</a:t>
            </a:r>
          </a:p>
          <a:p>
            <a:pPr marL="450850" indent="-311150">
              <a:spcBef>
                <a:spcPts val="600"/>
              </a:spcBef>
              <a:buFont typeface="Arial" panose="020B0604020202020204" pitchFamily="34" charset="0"/>
              <a:buChar char="•"/>
            </a:pPr>
            <a:r>
              <a:rPr lang="en-US" dirty="0">
                <a:latin typeface="Avenir Roman" panose="02000503020000020003" pitchFamily="2" charset="0"/>
              </a:rPr>
              <a:t>Address HR shortage at MoRENet;</a:t>
            </a:r>
          </a:p>
          <a:p>
            <a:pPr marL="450850" indent="-311150">
              <a:spcBef>
                <a:spcPts val="600"/>
              </a:spcBef>
              <a:buFont typeface="Arial" panose="020B0604020202020204" pitchFamily="34" charset="0"/>
              <a:buChar char="•"/>
            </a:pPr>
            <a:r>
              <a:rPr lang="en-US" dirty="0">
                <a:latin typeface="Avenir Roman" panose="02000503020000020003" pitchFamily="2" charset="0"/>
              </a:rPr>
              <a:t>Capacity building and training – prepare the youth to the first job;</a:t>
            </a:r>
          </a:p>
          <a:p>
            <a:pPr marL="450850" indent="-311150">
              <a:spcBef>
                <a:spcPts val="600"/>
              </a:spcBef>
              <a:buFont typeface="Arial" panose="020B0604020202020204" pitchFamily="34" charset="0"/>
              <a:buChar char="•"/>
            </a:pPr>
            <a:r>
              <a:rPr lang="en-US" dirty="0">
                <a:latin typeface="Avenir Roman" panose="02000503020000020003" pitchFamily="2" charset="0"/>
              </a:rPr>
              <a:t>Support finalist students in their final course work;</a:t>
            </a:r>
          </a:p>
          <a:p>
            <a:pPr marL="450850" indent="-311150">
              <a:spcBef>
                <a:spcPts val="600"/>
              </a:spcBef>
              <a:buFont typeface="Arial" panose="020B0604020202020204" pitchFamily="34" charset="0"/>
              <a:buChar char="•"/>
            </a:pPr>
            <a:r>
              <a:rPr lang="en-US" dirty="0">
                <a:latin typeface="Avenir Roman" panose="02000503020000020003" pitchFamily="2" charset="0"/>
              </a:rPr>
              <a:t>Support finding their first job (paid internships) at MoRENet and ICT companies;</a:t>
            </a:r>
          </a:p>
          <a:p>
            <a:pPr marL="139700">
              <a:spcBef>
                <a:spcPts val="600"/>
              </a:spcBef>
            </a:pPr>
            <a:r>
              <a:rPr lang="en-US" dirty="0">
                <a:latin typeface="Avenir Roman" panose="02000503020000020003" pitchFamily="2" charset="0"/>
              </a:rPr>
              <a:t> </a:t>
            </a:r>
          </a:p>
          <a:p>
            <a:pPr marL="139700">
              <a:spcBef>
                <a:spcPts val="600"/>
              </a:spcBef>
            </a:pPr>
            <a:r>
              <a:rPr lang="en-US" dirty="0">
                <a:latin typeface="Avenir Roman" panose="02000503020000020003" pitchFamily="2" charset="0"/>
              </a:rPr>
              <a:t>Actually: </a:t>
            </a:r>
          </a:p>
          <a:p>
            <a:pPr marL="450850" indent="-311150">
              <a:spcBef>
                <a:spcPts val="600"/>
              </a:spcBef>
              <a:buFont typeface="Arial" panose="020B0604020202020204" pitchFamily="34" charset="0"/>
              <a:buChar char="•"/>
            </a:pPr>
            <a:r>
              <a:rPr lang="en-US" dirty="0">
                <a:latin typeface="Avenir Roman" panose="02000503020000020003" pitchFamily="2" charset="0"/>
              </a:rPr>
              <a:t>3 internship stages: finalist university students, unpaid, paid internship;</a:t>
            </a:r>
          </a:p>
          <a:p>
            <a:pPr marL="450850" indent="-311150">
              <a:spcBef>
                <a:spcPts val="600"/>
              </a:spcBef>
              <a:buFont typeface="Arial" panose="020B0604020202020204" pitchFamily="34" charset="0"/>
              <a:buChar char="•"/>
            </a:pPr>
            <a:r>
              <a:rPr lang="en-US" dirty="0">
                <a:latin typeface="Avenir Roman" panose="02000503020000020003" pitchFamily="2" charset="0"/>
              </a:rPr>
              <a:t>13 interns (7 university, 2 unpaid, 4 paid);</a:t>
            </a:r>
          </a:p>
          <a:p>
            <a:pPr marL="450850" indent="-311150">
              <a:spcBef>
                <a:spcPts val="600"/>
              </a:spcBef>
              <a:buFont typeface="Arial" panose="020B0604020202020204" pitchFamily="34" charset="0"/>
              <a:buChar char="•"/>
            </a:pPr>
            <a:r>
              <a:rPr lang="en-US" dirty="0">
                <a:latin typeface="Avenir Roman" panose="02000503020000020003" pitchFamily="2" charset="0"/>
              </a:rPr>
              <a:t>1 already employed (young woman).</a:t>
            </a:r>
          </a:p>
        </p:txBody>
      </p:sp>
      <p:sp>
        <p:nvSpPr>
          <p:cNvPr id="13" name="Content Placeholder 2">
            <a:extLst>
              <a:ext uri="{FF2B5EF4-FFF2-40B4-BE49-F238E27FC236}">
                <a16:creationId xmlns:a16="http://schemas.microsoft.com/office/drawing/2014/main" id="{ED51D4FE-B4D7-FE4D-A356-FB22974151C7}"/>
              </a:ext>
            </a:extLst>
          </p:cNvPr>
          <p:cNvSpPr txBox="1">
            <a:spLocks/>
          </p:cNvSpPr>
          <p:nvPr/>
        </p:nvSpPr>
        <p:spPr>
          <a:xfrm>
            <a:off x="2924274" y="1389907"/>
            <a:ext cx="8762944" cy="439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venir Book" panose="02000503020000020003" pitchFamily="2" charset="0"/>
              </a:rPr>
              <a:t>3. Professional internship program at MoRENet</a:t>
            </a:r>
          </a:p>
        </p:txBody>
      </p:sp>
      <p:sp>
        <p:nvSpPr>
          <p:cNvPr id="14" name="Rectangle 13">
            <a:extLst>
              <a:ext uri="{FF2B5EF4-FFF2-40B4-BE49-F238E27FC236}">
                <a16:creationId xmlns:a16="http://schemas.microsoft.com/office/drawing/2014/main" id="{2BC5EFD5-7C56-5A49-9FAE-C1C900763587}"/>
              </a:ext>
            </a:extLst>
          </p:cNvPr>
          <p:cNvSpPr/>
          <p:nvPr/>
        </p:nvSpPr>
        <p:spPr>
          <a:xfrm>
            <a:off x="1473200" y="1333228"/>
            <a:ext cx="1749685" cy="523220"/>
          </a:xfrm>
          <a:prstGeom prst="rect">
            <a:avLst/>
          </a:prstGeom>
        </p:spPr>
        <p:txBody>
          <a:bodyPr wrap="square">
            <a:spAutoFit/>
          </a:bodyPr>
          <a:lstStyle/>
          <a:p>
            <a:r>
              <a:rPr lang="en-US" sz="2800" dirty="0">
                <a:solidFill>
                  <a:srgbClr val="80A4A6"/>
                </a:solidFill>
                <a:latin typeface="Avenir Black" panose="02000503020000020003" pitchFamily="2" charset="0"/>
              </a:rPr>
              <a:t>Results</a:t>
            </a:r>
          </a:p>
        </p:txBody>
      </p:sp>
      <p:sp>
        <p:nvSpPr>
          <p:cNvPr id="3" name="Slide Number Placeholder 2">
            <a:extLst>
              <a:ext uri="{FF2B5EF4-FFF2-40B4-BE49-F238E27FC236}">
                <a16:creationId xmlns:a16="http://schemas.microsoft.com/office/drawing/2014/main" id="{D8272827-AA30-DD46-86CB-206478B3799D}"/>
              </a:ext>
            </a:extLst>
          </p:cNvPr>
          <p:cNvSpPr>
            <a:spLocks noGrp="1"/>
          </p:cNvSpPr>
          <p:nvPr>
            <p:ph type="sldNum" sz="quarter" idx="12"/>
          </p:nvPr>
        </p:nvSpPr>
        <p:spPr/>
        <p:txBody>
          <a:bodyPr/>
          <a:lstStyle/>
          <a:p>
            <a:fld id="{B4B5C5FA-1178-944A-9E70-16FB1BB2254C}" type="slidenum">
              <a:rPr lang="en-US" smtClean="0"/>
              <a:t>18</a:t>
            </a:fld>
            <a:endParaRPr lang="en-US" dirty="0"/>
          </a:p>
        </p:txBody>
      </p:sp>
    </p:spTree>
    <p:extLst>
      <p:ext uri="{BB962C8B-B14F-4D97-AF65-F5344CB8AC3E}">
        <p14:creationId xmlns:p14="http://schemas.microsoft.com/office/powerpoint/2010/main" val="319207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D51D4FE-B4D7-FE4D-A356-FB22974151C7}"/>
              </a:ext>
            </a:extLst>
          </p:cNvPr>
          <p:cNvSpPr txBox="1">
            <a:spLocks/>
          </p:cNvSpPr>
          <p:nvPr/>
        </p:nvSpPr>
        <p:spPr>
          <a:xfrm>
            <a:off x="2924274" y="1389907"/>
            <a:ext cx="8762944" cy="439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venir Book" panose="02000503020000020003" pitchFamily="2" charset="0"/>
              </a:rPr>
              <a:t>4. ICT Competitions</a:t>
            </a:r>
          </a:p>
        </p:txBody>
      </p:sp>
      <p:sp>
        <p:nvSpPr>
          <p:cNvPr id="14" name="Rectangle 13">
            <a:extLst>
              <a:ext uri="{FF2B5EF4-FFF2-40B4-BE49-F238E27FC236}">
                <a16:creationId xmlns:a16="http://schemas.microsoft.com/office/drawing/2014/main" id="{2BC5EFD5-7C56-5A49-9FAE-C1C900763587}"/>
              </a:ext>
            </a:extLst>
          </p:cNvPr>
          <p:cNvSpPr/>
          <p:nvPr/>
        </p:nvSpPr>
        <p:spPr>
          <a:xfrm>
            <a:off x="1473200" y="1333228"/>
            <a:ext cx="1749685" cy="523220"/>
          </a:xfrm>
          <a:prstGeom prst="rect">
            <a:avLst/>
          </a:prstGeom>
        </p:spPr>
        <p:txBody>
          <a:bodyPr wrap="square">
            <a:spAutoFit/>
          </a:bodyPr>
          <a:lstStyle/>
          <a:p>
            <a:r>
              <a:rPr lang="en-US" sz="2800" dirty="0">
                <a:solidFill>
                  <a:srgbClr val="80A4A6"/>
                </a:solidFill>
                <a:latin typeface="Avenir Black" panose="02000503020000020003" pitchFamily="2" charset="0"/>
              </a:rPr>
              <a:t>Results</a:t>
            </a:r>
          </a:p>
        </p:txBody>
      </p:sp>
      <p:sp>
        <p:nvSpPr>
          <p:cNvPr id="3" name="Slide Number Placeholder 2">
            <a:extLst>
              <a:ext uri="{FF2B5EF4-FFF2-40B4-BE49-F238E27FC236}">
                <a16:creationId xmlns:a16="http://schemas.microsoft.com/office/drawing/2014/main" id="{D8272827-AA30-DD46-86CB-206478B3799D}"/>
              </a:ext>
            </a:extLst>
          </p:cNvPr>
          <p:cNvSpPr>
            <a:spLocks noGrp="1"/>
          </p:cNvSpPr>
          <p:nvPr>
            <p:ph type="sldNum" sz="quarter" idx="12"/>
          </p:nvPr>
        </p:nvSpPr>
        <p:spPr/>
        <p:txBody>
          <a:bodyPr/>
          <a:lstStyle/>
          <a:p>
            <a:fld id="{B4B5C5FA-1178-944A-9E70-16FB1BB2254C}" type="slidenum">
              <a:rPr lang="en-US" smtClean="0"/>
              <a:t>19</a:t>
            </a:fld>
            <a:endParaRPr lang="en-US" dirty="0"/>
          </a:p>
        </p:txBody>
      </p:sp>
      <p:pic>
        <p:nvPicPr>
          <p:cNvPr id="10" name="Picture 9">
            <a:extLst>
              <a:ext uri="{FF2B5EF4-FFF2-40B4-BE49-F238E27FC236}">
                <a16:creationId xmlns:a16="http://schemas.microsoft.com/office/drawing/2014/main" id="{CACFE369-51EE-E348-8C68-AFF64C6C6C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50023" y="4724970"/>
            <a:ext cx="3094014" cy="2195142"/>
          </a:xfrm>
          <a:prstGeom prst="rect">
            <a:avLst/>
          </a:prstGeom>
          <a:effectLst>
            <a:softEdge rad="63500"/>
          </a:effectLst>
        </p:spPr>
      </p:pic>
      <p:pic>
        <p:nvPicPr>
          <p:cNvPr id="16" name="Picture 15">
            <a:extLst>
              <a:ext uri="{FF2B5EF4-FFF2-40B4-BE49-F238E27FC236}">
                <a16:creationId xmlns:a16="http://schemas.microsoft.com/office/drawing/2014/main" id="{9BF43EEB-A9B9-5E44-BC7D-936BDAE63A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0443" y="4806880"/>
            <a:ext cx="2921810" cy="2098694"/>
          </a:xfrm>
          <a:prstGeom prst="rect">
            <a:avLst/>
          </a:prstGeom>
          <a:effectLst>
            <a:softEdge rad="31750"/>
          </a:effectLst>
        </p:spPr>
      </p:pic>
      <p:pic>
        <p:nvPicPr>
          <p:cNvPr id="9" name="Picture 8">
            <a:extLst>
              <a:ext uri="{FF2B5EF4-FFF2-40B4-BE49-F238E27FC236}">
                <a16:creationId xmlns:a16="http://schemas.microsoft.com/office/drawing/2014/main" id="{6617DBC8-230E-3640-B663-7C4CCA65C2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861807" y="4115869"/>
            <a:ext cx="5015320" cy="2789704"/>
          </a:xfrm>
          <a:prstGeom prst="rect">
            <a:avLst/>
          </a:prstGeom>
          <a:effectLst>
            <a:softEdge rad="63500"/>
          </a:effectLst>
        </p:spPr>
      </p:pic>
      <p:pic>
        <p:nvPicPr>
          <p:cNvPr id="4" name="Picture 3">
            <a:extLst>
              <a:ext uri="{FF2B5EF4-FFF2-40B4-BE49-F238E27FC236}">
                <a16:creationId xmlns:a16="http://schemas.microsoft.com/office/drawing/2014/main" id="{16167975-8F93-DC4B-9C27-909AF53B684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75122" y="1241336"/>
            <a:ext cx="6025019" cy="2493275"/>
          </a:xfrm>
          <a:prstGeom prst="rect">
            <a:avLst/>
          </a:prstGeom>
          <a:effectLst>
            <a:softEdge rad="63500"/>
          </a:effectLst>
        </p:spPr>
      </p:pic>
      <p:sp>
        <p:nvSpPr>
          <p:cNvPr id="12" name="Rectangle 11">
            <a:extLst>
              <a:ext uri="{FF2B5EF4-FFF2-40B4-BE49-F238E27FC236}">
                <a16:creationId xmlns:a16="http://schemas.microsoft.com/office/drawing/2014/main" id="{C2319A7A-59EF-FC46-92F7-B3A3CF23AE6B}"/>
              </a:ext>
            </a:extLst>
          </p:cNvPr>
          <p:cNvSpPr/>
          <p:nvPr/>
        </p:nvSpPr>
        <p:spPr>
          <a:xfrm>
            <a:off x="376846" y="1913127"/>
            <a:ext cx="6484959" cy="2769989"/>
          </a:xfrm>
          <a:prstGeom prst="rect">
            <a:avLst/>
          </a:prstGeom>
          <a:solidFill>
            <a:srgbClr val="FFFFFF">
              <a:alpha val="38000"/>
            </a:srgbClr>
          </a:solidFill>
          <a:ln>
            <a:noFill/>
          </a:ln>
        </p:spPr>
        <p:txBody>
          <a:bodyPr wrap="square">
            <a:spAutoFit/>
          </a:bodyPr>
          <a:lstStyle/>
          <a:p>
            <a:pPr>
              <a:spcBef>
                <a:spcPts val="600"/>
              </a:spcBef>
            </a:pPr>
            <a:r>
              <a:rPr lang="en-US" b="1" dirty="0">
                <a:solidFill>
                  <a:schemeClr val="accent1">
                    <a:lumMod val="75000"/>
                  </a:schemeClr>
                </a:solidFill>
                <a:latin typeface="Avenir Roman" panose="02000503020000020003" pitchFamily="2" charset="0"/>
              </a:rPr>
              <a:t>ICT competition 2018-2019</a:t>
            </a:r>
          </a:p>
          <a:p>
            <a:pPr marL="450850" indent="-317500">
              <a:spcBef>
                <a:spcPts val="600"/>
              </a:spcBef>
              <a:buFont typeface="Arial" panose="020B0604020202020204" pitchFamily="34" charset="0"/>
              <a:buChar char="•"/>
            </a:pPr>
            <a:r>
              <a:rPr lang="en-US" dirty="0">
                <a:latin typeface="Avenir Roman" panose="02000503020000020003" pitchFamily="2" charset="0"/>
              </a:rPr>
              <a:t>MoU MoRENet and Huawei: August 2018;</a:t>
            </a:r>
          </a:p>
          <a:p>
            <a:pPr marL="450850" indent="-317500">
              <a:spcBef>
                <a:spcPts val="600"/>
              </a:spcBef>
              <a:buFont typeface="Arial" panose="020B0604020202020204" pitchFamily="34" charset="0"/>
              <a:buChar char="•"/>
            </a:pPr>
            <a:r>
              <a:rPr lang="en-US" dirty="0">
                <a:latin typeface="Avenir Roman" panose="02000503020000020003" pitchFamily="2" charset="0"/>
              </a:rPr>
              <a:t>Launched &amp; registration: August 2018;</a:t>
            </a:r>
          </a:p>
          <a:p>
            <a:pPr marL="450850" indent="-317500">
              <a:spcBef>
                <a:spcPts val="600"/>
              </a:spcBef>
              <a:buFont typeface="Arial" panose="020B0604020202020204" pitchFamily="34" charset="0"/>
              <a:buChar char="•"/>
            </a:pPr>
            <a:r>
              <a:rPr lang="en-US" dirty="0">
                <a:latin typeface="Avenir Roman" panose="02000503020000020003" pitchFamily="2" charset="0"/>
              </a:rPr>
              <a:t>+880 registered, 264 preliminary, 85 national phase,      18 approved at national), 3 best to regional phase; </a:t>
            </a:r>
          </a:p>
          <a:p>
            <a:pPr marL="450850" indent="-317500">
              <a:spcBef>
                <a:spcPts val="600"/>
              </a:spcBef>
              <a:buFont typeface="Arial" panose="020B0604020202020204" pitchFamily="34" charset="0"/>
              <a:buChar char="•"/>
            </a:pPr>
            <a:r>
              <a:rPr lang="en-US" dirty="0">
                <a:latin typeface="Avenir Roman" panose="02000503020000020003" pitchFamily="2" charset="0"/>
              </a:rPr>
              <a:t>18 approved at national exam </a:t>
            </a:r>
            <a:r>
              <a:rPr lang="en-US" dirty="0">
                <a:latin typeface="Avenir Roman" panose="02000503020000020003" pitchFamily="2" charset="0"/>
                <a:sym typeface="Wingdings" pitchFamily="2" charset="2"/>
              </a:rPr>
              <a:t> Certificate HCNA;</a:t>
            </a:r>
          </a:p>
          <a:p>
            <a:pPr marL="450850" indent="-317500">
              <a:spcBef>
                <a:spcPts val="600"/>
              </a:spcBef>
              <a:buFont typeface="Arial" panose="020B0604020202020204" pitchFamily="34" charset="0"/>
              <a:buChar char="•"/>
            </a:pPr>
            <a:r>
              <a:rPr lang="en-US" dirty="0">
                <a:latin typeface="Avenir Roman" panose="02000503020000020003" pitchFamily="2" charset="0"/>
                <a:sym typeface="Wingdings" pitchFamily="2" charset="2"/>
              </a:rPr>
              <a:t>Best 11 awarded (laptop, mobile phones, trophies, …</a:t>
            </a:r>
          </a:p>
          <a:p>
            <a:pPr marL="450850" indent="-317500">
              <a:spcBef>
                <a:spcPts val="600"/>
              </a:spcBef>
              <a:buFont typeface="Arial" panose="020B0604020202020204" pitchFamily="34" charset="0"/>
              <a:buChar char="•"/>
            </a:pPr>
            <a:r>
              <a:rPr lang="en-US" dirty="0">
                <a:latin typeface="Avenir Roman" panose="02000503020000020003" pitchFamily="2" charset="0"/>
              </a:rPr>
              <a:t>Best 3 </a:t>
            </a:r>
            <a:r>
              <a:rPr lang="en-US" dirty="0">
                <a:latin typeface="Avenir Roman" panose="02000503020000020003" pitchFamily="2" charset="0"/>
                <a:sym typeface="Wingdings" pitchFamily="2" charset="2"/>
              </a:rPr>
              <a:t> offered internship at Huawei Mozambique. </a:t>
            </a:r>
            <a:endParaRPr lang="en-US" dirty="0">
              <a:latin typeface="Avenir Roman" panose="02000503020000020003" pitchFamily="2" charset="0"/>
            </a:endParaRPr>
          </a:p>
        </p:txBody>
      </p:sp>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spTree>
    <p:extLst>
      <p:ext uri="{BB962C8B-B14F-4D97-AF65-F5344CB8AC3E}">
        <p14:creationId xmlns:p14="http://schemas.microsoft.com/office/powerpoint/2010/main" val="268591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179E-3B56-9F43-AE95-25D18CE89568}"/>
              </a:ext>
            </a:extLst>
          </p:cNvPr>
          <p:cNvSpPr>
            <a:spLocks noGrp="1"/>
          </p:cNvSpPr>
          <p:nvPr>
            <p:ph type="title"/>
          </p:nvPr>
        </p:nvSpPr>
        <p:spPr>
          <a:xfrm>
            <a:off x="2078696" y="851771"/>
            <a:ext cx="9275104" cy="720000"/>
          </a:xfrm>
        </p:spPr>
        <p:txBody>
          <a:bodyPr>
            <a:normAutofit/>
          </a:bodyPr>
          <a:lstStyle/>
          <a:p>
            <a:r>
              <a:rPr lang="en-US" sz="3200" b="1" dirty="0">
                <a:solidFill>
                  <a:schemeClr val="accent6">
                    <a:lumMod val="75000"/>
                  </a:schemeClr>
                </a:solidFill>
                <a:latin typeface="Avenir Roman" panose="02000503020000020003" pitchFamily="2" charset="0"/>
              </a:rPr>
              <a:t>Agenda   </a:t>
            </a:r>
          </a:p>
        </p:txBody>
      </p:sp>
      <p:sp>
        <p:nvSpPr>
          <p:cNvPr id="3" name="Content Placeholder 2">
            <a:extLst>
              <a:ext uri="{FF2B5EF4-FFF2-40B4-BE49-F238E27FC236}">
                <a16:creationId xmlns:a16="http://schemas.microsoft.com/office/drawing/2014/main" id="{CBDEC36E-FF4C-0C47-903C-F72739E803C5}"/>
              </a:ext>
            </a:extLst>
          </p:cNvPr>
          <p:cNvSpPr>
            <a:spLocks noGrp="1"/>
          </p:cNvSpPr>
          <p:nvPr>
            <p:ph idx="1"/>
          </p:nvPr>
        </p:nvSpPr>
        <p:spPr>
          <a:xfrm>
            <a:off x="2329841" y="1578281"/>
            <a:ext cx="6351316" cy="4421686"/>
          </a:xfrm>
        </p:spPr>
        <p:txBody>
          <a:bodyPr>
            <a:normAutofit/>
          </a:bodyPr>
          <a:lstStyle/>
          <a:p>
            <a:pPr marL="0" indent="0">
              <a:lnSpc>
                <a:spcPct val="100000"/>
              </a:lnSpc>
              <a:spcBef>
                <a:spcPts val="600"/>
              </a:spcBef>
              <a:spcAft>
                <a:spcPts val="600"/>
              </a:spcAft>
              <a:buNone/>
            </a:pPr>
            <a:r>
              <a:rPr lang="en-US" sz="2000" dirty="0">
                <a:latin typeface="Avenir Roman" panose="02000503020000020003" pitchFamily="2" charset="0"/>
              </a:rPr>
              <a:t>1. Introduction: About MoRENet </a:t>
            </a:r>
          </a:p>
          <a:p>
            <a:pPr marL="0" indent="0">
              <a:lnSpc>
                <a:spcPct val="100000"/>
              </a:lnSpc>
              <a:spcBef>
                <a:spcPts val="600"/>
              </a:spcBef>
              <a:spcAft>
                <a:spcPts val="600"/>
              </a:spcAft>
              <a:buNone/>
            </a:pPr>
            <a:r>
              <a:rPr lang="en-US" sz="2000" dirty="0">
                <a:latin typeface="Avenir Roman" panose="02000503020000020003" pitchFamily="2" charset="0"/>
              </a:rPr>
              <a:t>2. Research Problem</a:t>
            </a:r>
          </a:p>
          <a:p>
            <a:pPr marL="0" indent="0">
              <a:lnSpc>
                <a:spcPct val="100000"/>
              </a:lnSpc>
              <a:spcBef>
                <a:spcPts val="600"/>
              </a:spcBef>
              <a:spcAft>
                <a:spcPts val="600"/>
              </a:spcAft>
              <a:buNone/>
            </a:pPr>
            <a:r>
              <a:rPr lang="en-US" sz="2000" dirty="0">
                <a:latin typeface="Avenir Roman" panose="02000503020000020003" pitchFamily="2" charset="0"/>
              </a:rPr>
              <a:t>3. Research Objectives and Methods</a:t>
            </a:r>
          </a:p>
          <a:p>
            <a:pPr marL="0" indent="0">
              <a:lnSpc>
                <a:spcPct val="100000"/>
              </a:lnSpc>
              <a:spcBef>
                <a:spcPts val="600"/>
              </a:spcBef>
              <a:spcAft>
                <a:spcPts val="600"/>
              </a:spcAft>
              <a:buNone/>
            </a:pPr>
            <a:r>
              <a:rPr lang="en-US" sz="2000" dirty="0">
                <a:latin typeface="Avenir Roman" panose="02000503020000020003" pitchFamily="2" charset="0"/>
              </a:rPr>
              <a:t>4. Case Study: MoRENet Academy</a:t>
            </a:r>
          </a:p>
          <a:p>
            <a:pPr marL="457200" lvl="1" indent="0">
              <a:lnSpc>
                <a:spcPct val="100000"/>
              </a:lnSpc>
              <a:spcBef>
                <a:spcPts val="600"/>
              </a:spcBef>
              <a:spcAft>
                <a:spcPts val="600"/>
              </a:spcAft>
              <a:buNone/>
            </a:pPr>
            <a:r>
              <a:rPr lang="en-US" sz="1800" dirty="0">
                <a:latin typeface="Avenir Roman" panose="02000503020000020003" pitchFamily="2" charset="0"/>
              </a:rPr>
              <a:t>4.1 Findings </a:t>
            </a:r>
          </a:p>
          <a:p>
            <a:pPr marL="457200" lvl="1" indent="0">
              <a:lnSpc>
                <a:spcPct val="100000"/>
              </a:lnSpc>
              <a:spcBef>
                <a:spcPts val="600"/>
              </a:spcBef>
              <a:spcAft>
                <a:spcPts val="600"/>
              </a:spcAft>
              <a:buNone/>
            </a:pPr>
            <a:r>
              <a:rPr lang="en-US" sz="1800" dirty="0">
                <a:latin typeface="Avenir Roman" panose="02000503020000020003" pitchFamily="2" charset="0"/>
              </a:rPr>
              <a:t>4.2 Results </a:t>
            </a:r>
          </a:p>
          <a:p>
            <a:pPr marL="457200" lvl="1" indent="0">
              <a:lnSpc>
                <a:spcPct val="100000"/>
              </a:lnSpc>
              <a:spcBef>
                <a:spcPts val="600"/>
              </a:spcBef>
              <a:spcAft>
                <a:spcPts val="600"/>
              </a:spcAft>
              <a:buNone/>
            </a:pPr>
            <a:r>
              <a:rPr lang="en-US" sz="1800" dirty="0">
                <a:latin typeface="Avenir Roman" panose="02000503020000020003" pitchFamily="2" charset="0"/>
              </a:rPr>
              <a:t>4.3 Challenges, Opportunities and Plans </a:t>
            </a:r>
          </a:p>
          <a:p>
            <a:pPr marL="0" indent="0">
              <a:lnSpc>
                <a:spcPct val="100000"/>
              </a:lnSpc>
              <a:spcBef>
                <a:spcPts val="600"/>
              </a:spcBef>
              <a:spcAft>
                <a:spcPts val="600"/>
              </a:spcAft>
              <a:buNone/>
            </a:pPr>
            <a:r>
              <a:rPr lang="en-US" sz="2000" dirty="0">
                <a:latin typeface="Avenir Roman" panose="02000503020000020003" pitchFamily="2" charset="0"/>
              </a:rPr>
              <a:t>5. Results and Findings</a:t>
            </a:r>
          </a:p>
          <a:p>
            <a:pPr marL="0" indent="0">
              <a:lnSpc>
                <a:spcPct val="100000"/>
              </a:lnSpc>
              <a:spcBef>
                <a:spcPts val="600"/>
              </a:spcBef>
              <a:spcAft>
                <a:spcPts val="600"/>
              </a:spcAft>
              <a:buNone/>
            </a:pPr>
            <a:r>
              <a:rPr lang="en-US" sz="2000" dirty="0">
                <a:latin typeface="Avenir Roman" panose="02000503020000020003" pitchFamily="2" charset="0"/>
              </a:rPr>
              <a:t>6. Conclusion </a:t>
            </a:r>
          </a:p>
        </p:txBody>
      </p:sp>
      <p:sp>
        <p:nvSpPr>
          <p:cNvPr id="4" name="Slide Number Placeholder 3">
            <a:extLst>
              <a:ext uri="{FF2B5EF4-FFF2-40B4-BE49-F238E27FC236}">
                <a16:creationId xmlns:a16="http://schemas.microsoft.com/office/drawing/2014/main" id="{455B3B99-2BC5-9E40-A9CB-496D980D42C8}"/>
              </a:ext>
            </a:extLst>
          </p:cNvPr>
          <p:cNvSpPr>
            <a:spLocks noGrp="1"/>
          </p:cNvSpPr>
          <p:nvPr>
            <p:ph type="sldNum" sz="quarter" idx="12"/>
          </p:nvPr>
        </p:nvSpPr>
        <p:spPr/>
        <p:txBody>
          <a:bodyPr/>
          <a:lstStyle/>
          <a:p>
            <a:fld id="{B4B5C5FA-1178-944A-9E70-16FB1BB2254C}" type="slidenum">
              <a:rPr lang="en-US" smtClean="0"/>
              <a:t>2</a:t>
            </a:fld>
            <a:endParaRPr lang="en-US" dirty="0"/>
          </a:p>
        </p:txBody>
      </p:sp>
    </p:spTree>
    <p:extLst>
      <p:ext uri="{BB962C8B-B14F-4D97-AF65-F5344CB8AC3E}">
        <p14:creationId xmlns:p14="http://schemas.microsoft.com/office/powerpoint/2010/main" val="172916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0E15E6-AA4B-CF40-BE77-000FBD0FA95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05070" y="641640"/>
            <a:ext cx="4286930" cy="3328167"/>
          </a:xfrm>
          <a:prstGeom prst="rect">
            <a:avLst/>
          </a:prstGeom>
          <a:ln>
            <a:solidFill>
              <a:srgbClr val="008152"/>
            </a:solidFill>
          </a:ln>
          <a:effectLst>
            <a:softEdge rad="63500"/>
          </a:effectLst>
        </p:spPr>
      </p:pic>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sp>
        <p:nvSpPr>
          <p:cNvPr id="13" name="Content Placeholder 2">
            <a:extLst>
              <a:ext uri="{FF2B5EF4-FFF2-40B4-BE49-F238E27FC236}">
                <a16:creationId xmlns:a16="http://schemas.microsoft.com/office/drawing/2014/main" id="{ED51D4FE-B4D7-FE4D-A356-FB22974151C7}"/>
              </a:ext>
            </a:extLst>
          </p:cNvPr>
          <p:cNvSpPr txBox="1">
            <a:spLocks/>
          </p:cNvSpPr>
          <p:nvPr/>
        </p:nvSpPr>
        <p:spPr>
          <a:xfrm>
            <a:off x="2924274" y="1389907"/>
            <a:ext cx="8762944" cy="439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Avenir Book" panose="02000503020000020003" pitchFamily="2" charset="0"/>
              </a:rPr>
              <a:t>4. ICT Competitions</a:t>
            </a:r>
          </a:p>
        </p:txBody>
      </p:sp>
      <p:sp>
        <p:nvSpPr>
          <p:cNvPr id="14" name="Rectangle 13">
            <a:extLst>
              <a:ext uri="{FF2B5EF4-FFF2-40B4-BE49-F238E27FC236}">
                <a16:creationId xmlns:a16="http://schemas.microsoft.com/office/drawing/2014/main" id="{2BC5EFD5-7C56-5A49-9FAE-C1C900763587}"/>
              </a:ext>
            </a:extLst>
          </p:cNvPr>
          <p:cNvSpPr/>
          <p:nvPr/>
        </p:nvSpPr>
        <p:spPr>
          <a:xfrm>
            <a:off x="1473200" y="1333228"/>
            <a:ext cx="1749685" cy="523220"/>
          </a:xfrm>
          <a:prstGeom prst="rect">
            <a:avLst/>
          </a:prstGeom>
        </p:spPr>
        <p:txBody>
          <a:bodyPr wrap="square">
            <a:spAutoFit/>
          </a:bodyPr>
          <a:lstStyle/>
          <a:p>
            <a:r>
              <a:rPr lang="en-US" sz="2800" dirty="0">
                <a:solidFill>
                  <a:srgbClr val="80A4A6"/>
                </a:solidFill>
                <a:latin typeface="Avenir Black" panose="02000503020000020003" pitchFamily="2" charset="0"/>
              </a:rPr>
              <a:t>Results</a:t>
            </a:r>
          </a:p>
        </p:txBody>
      </p:sp>
      <p:sp>
        <p:nvSpPr>
          <p:cNvPr id="3" name="Slide Number Placeholder 2">
            <a:extLst>
              <a:ext uri="{FF2B5EF4-FFF2-40B4-BE49-F238E27FC236}">
                <a16:creationId xmlns:a16="http://schemas.microsoft.com/office/drawing/2014/main" id="{D8272827-AA30-DD46-86CB-206478B3799D}"/>
              </a:ext>
            </a:extLst>
          </p:cNvPr>
          <p:cNvSpPr>
            <a:spLocks noGrp="1"/>
          </p:cNvSpPr>
          <p:nvPr>
            <p:ph type="sldNum" sz="quarter" idx="12"/>
          </p:nvPr>
        </p:nvSpPr>
        <p:spPr/>
        <p:txBody>
          <a:bodyPr/>
          <a:lstStyle/>
          <a:p>
            <a:fld id="{B4B5C5FA-1178-944A-9E70-16FB1BB2254C}" type="slidenum">
              <a:rPr lang="en-US" smtClean="0"/>
              <a:t>20</a:t>
            </a:fld>
            <a:endParaRPr lang="en-US" dirty="0"/>
          </a:p>
        </p:txBody>
      </p:sp>
      <p:pic>
        <p:nvPicPr>
          <p:cNvPr id="11" name="Picture 10">
            <a:extLst>
              <a:ext uri="{FF2B5EF4-FFF2-40B4-BE49-F238E27FC236}">
                <a16:creationId xmlns:a16="http://schemas.microsoft.com/office/drawing/2014/main" id="{7BFE2221-2106-4F4E-A09C-207AFC3AEF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90389" y="4515445"/>
            <a:ext cx="1560461" cy="2342555"/>
          </a:xfrm>
          <a:prstGeom prst="rect">
            <a:avLst/>
          </a:prstGeom>
          <a:ln>
            <a:noFill/>
          </a:ln>
          <a:effectLst>
            <a:softEdge rad="63500"/>
          </a:effectLst>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8DA6D5F7-EDAD-D24C-941C-33C97242E154}"/>
              </a:ext>
            </a:extLst>
          </p:cNvPr>
          <p:cNvSpPr/>
          <p:nvPr/>
        </p:nvSpPr>
        <p:spPr>
          <a:xfrm>
            <a:off x="1650850" y="4956452"/>
            <a:ext cx="6617059" cy="1785104"/>
          </a:xfrm>
          <a:prstGeom prst="rect">
            <a:avLst/>
          </a:prstGeom>
          <a:solidFill>
            <a:srgbClr val="FFFFFF"/>
          </a:solidFill>
          <a:ln>
            <a:noFill/>
          </a:ln>
          <a:effectLst>
            <a:softEdge rad="31750"/>
          </a:effectLst>
        </p:spPr>
        <p:txBody>
          <a:bodyPr wrap="square">
            <a:spAutoFit/>
          </a:bodyPr>
          <a:lstStyle/>
          <a:p>
            <a:pPr>
              <a:spcBef>
                <a:spcPts val="600"/>
              </a:spcBef>
            </a:pPr>
            <a:r>
              <a:rPr lang="en-US" b="1" dirty="0">
                <a:latin typeface="Avenir Roman" panose="02000503020000020003" pitchFamily="2" charset="0"/>
              </a:rPr>
              <a:t>Cyber Security Challenge 2019 </a:t>
            </a:r>
          </a:p>
          <a:p>
            <a:pPr marL="452438" indent="-257175">
              <a:spcBef>
                <a:spcPts val="600"/>
              </a:spcBef>
              <a:buFont typeface="Arial" panose="020B0604020202020204" pitchFamily="34" charset="0"/>
              <a:buChar char="•"/>
            </a:pPr>
            <a:r>
              <a:rPr lang="en-US" dirty="0">
                <a:latin typeface="Avenir Roman" panose="02000503020000020003" pitchFamily="2" charset="0"/>
              </a:rPr>
              <a:t>SANReN &amp; CHPC initiative;</a:t>
            </a:r>
          </a:p>
          <a:p>
            <a:pPr marL="452438" indent="-257175">
              <a:spcBef>
                <a:spcPts val="600"/>
              </a:spcBef>
              <a:buFont typeface="Arial" panose="020B0604020202020204" pitchFamily="34" charset="0"/>
              <a:buChar char="•"/>
            </a:pPr>
            <a:r>
              <a:rPr lang="en-US" dirty="0">
                <a:latin typeface="Avenir Roman" panose="02000503020000020003" pitchFamily="2" charset="0"/>
              </a:rPr>
              <a:t>MoRENet invited do participate </a:t>
            </a:r>
            <a:r>
              <a:rPr lang="en-US" dirty="0">
                <a:latin typeface="Avenir Roman" panose="02000503020000020003" pitchFamily="2" charset="0"/>
                <a:sym typeface="Wingdings" pitchFamily="2" charset="2"/>
              </a:rPr>
              <a:t> Moz universities;</a:t>
            </a:r>
            <a:endParaRPr lang="en-US" dirty="0">
              <a:latin typeface="Avenir Roman" panose="02000503020000020003" pitchFamily="2" charset="0"/>
            </a:endParaRPr>
          </a:p>
          <a:p>
            <a:pPr marL="452438" indent="-257175">
              <a:spcBef>
                <a:spcPts val="600"/>
              </a:spcBef>
              <a:buFont typeface="Arial" panose="020B0604020202020204" pitchFamily="34" charset="0"/>
              <a:buChar char="•"/>
            </a:pPr>
            <a:r>
              <a:rPr lang="en-US" dirty="0">
                <a:latin typeface="Avenir Roman" panose="02000503020000020003" pitchFamily="2" charset="0"/>
              </a:rPr>
              <a:t>103 Moz students registered (10 universities);</a:t>
            </a:r>
          </a:p>
          <a:p>
            <a:pPr marL="452438" indent="-257175">
              <a:spcBef>
                <a:spcPts val="600"/>
              </a:spcBef>
              <a:buFont typeface="Arial" panose="020B0604020202020204" pitchFamily="34" charset="0"/>
              <a:buChar char="•"/>
            </a:pPr>
            <a:r>
              <a:rPr lang="en-US" dirty="0">
                <a:latin typeface="Avenir Roman" panose="02000503020000020003" pitchFamily="2" charset="0"/>
              </a:rPr>
              <a:t>1 Moz team selected to final phase (December 2019).</a:t>
            </a:r>
          </a:p>
        </p:txBody>
      </p:sp>
      <p:sp>
        <p:nvSpPr>
          <p:cNvPr id="15" name="Rectangle 14">
            <a:extLst>
              <a:ext uri="{FF2B5EF4-FFF2-40B4-BE49-F238E27FC236}">
                <a16:creationId xmlns:a16="http://schemas.microsoft.com/office/drawing/2014/main" id="{D659552E-3B42-7D41-842A-2AD0A967678D}"/>
              </a:ext>
            </a:extLst>
          </p:cNvPr>
          <p:cNvSpPr/>
          <p:nvPr/>
        </p:nvSpPr>
        <p:spPr>
          <a:xfrm>
            <a:off x="687887" y="1913127"/>
            <a:ext cx="7217183" cy="2339102"/>
          </a:xfrm>
          <a:prstGeom prst="rect">
            <a:avLst/>
          </a:prstGeom>
          <a:solidFill>
            <a:srgbClr val="FFFFFF">
              <a:alpha val="53000"/>
            </a:srgbClr>
          </a:solidFill>
          <a:ln>
            <a:noFill/>
          </a:ln>
        </p:spPr>
        <p:txBody>
          <a:bodyPr wrap="square">
            <a:spAutoFit/>
          </a:bodyPr>
          <a:lstStyle/>
          <a:p>
            <a:pPr>
              <a:spcBef>
                <a:spcPts val="600"/>
              </a:spcBef>
            </a:pPr>
            <a:r>
              <a:rPr lang="en-US" b="1" dirty="0">
                <a:solidFill>
                  <a:schemeClr val="accent6">
                    <a:lumMod val="50000"/>
                  </a:schemeClr>
                </a:solidFill>
                <a:latin typeface="Avenir Roman" panose="02000503020000020003" pitchFamily="2" charset="0"/>
              </a:rPr>
              <a:t>ICT competition 2019-2020</a:t>
            </a:r>
          </a:p>
          <a:p>
            <a:pPr marL="452438" indent="-257175">
              <a:spcBef>
                <a:spcPts val="600"/>
              </a:spcBef>
              <a:buFont typeface="Arial" panose="020B0604020202020204" pitchFamily="34" charset="0"/>
              <a:buChar char="•"/>
            </a:pPr>
            <a:r>
              <a:rPr lang="en-US" dirty="0">
                <a:latin typeface="Avenir Roman" panose="02000503020000020003" pitchFamily="2" charset="0"/>
              </a:rPr>
              <a:t>Launched in June 2019 </a:t>
            </a:r>
            <a:r>
              <a:rPr lang="en-US" sz="1600" dirty="0">
                <a:latin typeface="Avenir Roman" panose="02000503020000020003" pitchFamily="2" charset="0"/>
              </a:rPr>
              <a:t>(HE Minister of C&amp;T and China Ambassador);</a:t>
            </a:r>
            <a:endParaRPr lang="en-US" sz="2000" dirty="0">
              <a:latin typeface="Avenir Roman" panose="02000503020000020003" pitchFamily="2" charset="0"/>
            </a:endParaRPr>
          </a:p>
          <a:p>
            <a:pPr marL="452438" indent="-257175">
              <a:spcBef>
                <a:spcPts val="600"/>
              </a:spcBef>
              <a:buFont typeface="Arial" panose="020B0604020202020204" pitchFamily="34" charset="0"/>
              <a:buChar char="•"/>
            </a:pPr>
            <a:r>
              <a:rPr lang="en-US" dirty="0">
                <a:latin typeface="Avenir Roman" panose="02000503020000020003" pitchFamily="2" charset="0"/>
              </a:rPr>
              <a:t>+1,100 already registered;</a:t>
            </a:r>
          </a:p>
          <a:p>
            <a:pPr marL="452438" indent="-257175">
              <a:spcBef>
                <a:spcPts val="600"/>
              </a:spcBef>
              <a:buFont typeface="Arial" panose="020B0604020202020204" pitchFamily="34" charset="0"/>
              <a:buChar char="•"/>
            </a:pPr>
            <a:r>
              <a:rPr lang="en-US" dirty="0">
                <a:latin typeface="Avenir Roman" panose="02000503020000020003" pitchFamily="2" charset="0"/>
              </a:rPr>
              <a:t>Exam in November (</a:t>
            </a:r>
            <a:r>
              <a:rPr lang="en-US" sz="1600" dirty="0">
                <a:latin typeface="Avenir Roman" panose="02000503020000020003" pitchFamily="2" charset="0"/>
              </a:rPr>
              <a:t>preliminary</a:t>
            </a:r>
            <a:r>
              <a:rPr lang="en-US" dirty="0">
                <a:latin typeface="Avenir Roman" panose="02000503020000020003" pitchFamily="2" charset="0"/>
              </a:rPr>
              <a:t>), December (National), Feb. 2020 (Regional), May 2010 (Global);</a:t>
            </a:r>
          </a:p>
          <a:p>
            <a:pPr marL="452438" indent="-257175">
              <a:spcBef>
                <a:spcPts val="600"/>
              </a:spcBef>
              <a:buFont typeface="Arial" panose="020B0604020202020204" pitchFamily="34" charset="0"/>
              <a:buChar char="•"/>
            </a:pPr>
            <a:r>
              <a:rPr lang="en-US" dirty="0">
                <a:latin typeface="Avenir Roman" panose="02000503020000020003" pitchFamily="2" charset="0"/>
              </a:rPr>
              <a:t>Best 50 (national phase) </a:t>
            </a:r>
            <a:r>
              <a:rPr lang="en-US" dirty="0">
                <a:latin typeface="Avenir Roman" panose="02000503020000020003" pitchFamily="2" charset="0"/>
                <a:sym typeface="Wingdings" pitchFamily="2" charset="2"/>
              </a:rPr>
              <a:t> </a:t>
            </a:r>
            <a:r>
              <a:rPr lang="en-US" dirty="0">
                <a:latin typeface="Avenir Roman" panose="02000503020000020003" pitchFamily="2" charset="0"/>
              </a:rPr>
              <a:t>professional internship at Huawei, MoRENet and mobile companies.</a:t>
            </a:r>
          </a:p>
        </p:txBody>
      </p:sp>
      <p:pic>
        <p:nvPicPr>
          <p:cNvPr id="5" name="Picture 4">
            <a:extLst>
              <a:ext uri="{FF2B5EF4-FFF2-40B4-BE49-F238E27FC236}">
                <a16:creationId xmlns:a16="http://schemas.microsoft.com/office/drawing/2014/main" id="{CD62A061-7E50-C744-9418-DC3710D9E1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88180" y="3007727"/>
            <a:ext cx="4410334" cy="1761411"/>
          </a:xfrm>
          <a:prstGeom prst="rect">
            <a:avLst/>
          </a:prstGeom>
        </p:spPr>
      </p:pic>
    </p:spTree>
    <p:extLst>
      <p:ext uri="{BB962C8B-B14F-4D97-AF65-F5344CB8AC3E}">
        <p14:creationId xmlns:p14="http://schemas.microsoft.com/office/powerpoint/2010/main" val="211037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4. </a:t>
            </a:r>
            <a:r>
              <a:rPr lang="en-US" sz="3200" b="1" u="sng" dirty="0">
                <a:solidFill>
                  <a:schemeClr val="accent6">
                    <a:lumMod val="75000"/>
                  </a:schemeClr>
                </a:solidFill>
                <a:latin typeface="Avenir Roman" panose="02000503020000020003" pitchFamily="2" charset="0"/>
              </a:rPr>
              <a:t>Case Study: MoRENet Academy </a:t>
            </a:r>
          </a:p>
        </p:txBody>
      </p:sp>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675856" y="1867996"/>
            <a:ext cx="11504112" cy="2044123"/>
          </a:xfrm>
        </p:spPr>
        <p:txBody>
          <a:bodyPr numCol="1">
            <a:noAutofit/>
          </a:bodyPr>
          <a:lstStyle/>
          <a:p>
            <a:pPr marL="365125" lvl="0" indent="-328613"/>
            <a:r>
              <a:rPr lang="en-US" sz="1800" dirty="0">
                <a:latin typeface="Avenir Roman" panose="02000503020000020003" pitchFamily="2" charset="0"/>
              </a:rPr>
              <a:t>Provide training for 2+ IT for each connected institutions (160 + institutions);</a:t>
            </a:r>
          </a:p>
          <a:p>
            <a:pPr marL="365125" lvl="0" indent="-328613"/>
            <a:r>
              <a:rPr lang="en-US" sz="1800" dirty="0">
                <a:latin typeface="Avenir Roman" panose="02000503020000020003" pitchFamily="2" charset="0"/>
              </a:rPr>
              <a:t>Trainings on those areas with low knowledge level (Linux, Networking, Security) + specific NREN subjects;</a:t>
            </a:r>
          </a:p>
          <a:p>
            <a:pPr marL="365125" lvl="0" indent="-328613"/>
            <a:r>
              <a:rPr lang="en-US" sz="1800" dirty="0">
                <a:latin typeface="Avenir Roman" panose="02000503020000020003" pitchFamily="2" charset="0"/>
              </a:rPr>
              <a:t>Training in Emerging Digital Technologies and their Application for Research and Education Space (Artificial Intelligence, Cloud Services, eLearning Platforms (Moodle), Training in IoT, </a:t>
            </a:r>
            <a:r>
              <a:rPr lang="en-US" sz="1800" dirty="0" err="1">
                <a:latin typeface="Avenir Roman" panose="02000503020000020003" pitchFamily="2" charset="0"/>
              </a:rPr>
              <a:t>BlockChain</a:t>
            </a:r>
            <a:r>
              <a:rPr lang="en-US" sz="1800" dirty="0">
                <a:latin typeface="Avenir Roman" panose="02000503020000020003" pitchFamily="2" charset="0"/>
              </a:rPr>
              <a:t>, etc.);</a:t>
            </a:r>
          </a:p>
          <a:p>
            <a:pPr marL="365125" lvl="0" indent="-328613"/>
            <a:r>
              <a:rPr lang="en-US" sz="1800" dirty="0">
                <a:latin typeface="Avenir Roman" panose="02000503020000020003" pitchFamily="2" charset="0"/>
              </a:rPr>
              <a:t>Training in the delivery and management of eLearning Course and blended learning material for teachers and researchers.</a:t>
            </a:r>
          </a:p>
        </p:txBody>
      </p:sp>
      <p:sp>
        <p:nvSpPr>
          <p:cNvPr id="4" name="Rectangle 3">
            <a:extLst>
              <a:ext uri="{FF2B5EF4-FFF2-40B4-BE49-F238E27FC236}">
                <a16:creationId xmlns:a16="http://schemas.microsoft.com/office/drawing/2014/main" id="{424EB221-3F18-1042-BD83-7683AA8F8CF4}"/>
              </a:ext>
            </a:extLst>
          </p:cNvPr>
          <p:cNvSpPr/>
          <p:nvPr/>
        </p:nvSpPr>
        <p:spPr>
          <a:xfrm>
            <a:off x="1473199" y="1258278"/>
            <a:ext cx="9113839" cy="523220"/>
          </a:xfrm>
          <a:prstGeom prst="rect">
            <a:avLst/>
          </a:prstGeom>
        </p:spPr>
        <p:txBody>
          <a:bodyPr wrap="square">
            <a:spAutoFit/>
          </a:bodyPr>
          <a:lstStyle/>
          <a:p>
            <a:r>
              <a:rPr lang="en-US" sz="2800" dirty="0">
                <a:solidFill>
                  <a:srgbClr val="98DACD"/>
                </a:solidFill>
                <a:latin typeface="Avenir Black" panose="02000503020000020003" pitchFamily="2" charset="0"/>
              </a:rPr>
              <a:t>Challenges, Opportunities, and Plans</a:t>
            </a:r>
          </a:p>
        </p:txBody>
      </p:sp>
      <p:sp>
        <p:nvSpPr>
          <p:cNvPr id="5" name="Content Placeholder 2">
            <a:extLst>
              <a:ext uri="{FF2B5EF4-FFF2-40B4-BE49-F238E27FC236}">
                <a16:creationId xmlns:a16="http://schemas.microsoft.com/office/drawing/2014/main" id="{FC5EA35D-EDB9-734E-B912-F19BE8CB56F4}"/>
              </a:ext>
            </a:extLst>
          </p:cNvPr>
          <p:cNvSpPr txBox="1">
            <a:spLocks/>
          </p:cNvSpPr>
          <p:nvPr/>
        </p:nvSpPr>
        <p:spPr>
          <a:xfrm>
            <a:off x="6172200" y="4097789"/>
            <a:ext cx="5642812" cy="257764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accent6">
                    <a:lumMod val="75000"/>
                  </a:schemeClr>
                </a:solidFill>
                <a:latin typeface="Avenir Roman" panose="02000503020000020003" pitchFamily="2" charset="0"/>
              </a:rPr>
              <a:t>MoRENet Academy Challenges:</a:t>
            </a:r>
          </a:p>
          <a:p>
            <a:pPr marL="671513" indent="-311150">
              <a:spcBef>
                <a:spcPts val="800"/>
              </a:spcBef>
            </a:pPr>
            <a:r>
              <a:rPr lang="en-US" sz="1600" dirty="0">
                <a:latin typeface="Avenir Roman" panose="02000503020000020003" pitchFamily="2" charset="0"/>
              </a:rPr>
              <a:t>Expand the coverage nationwide: 11 provinces, +100 institutions, +250 focal points, + end users,…</a:t>
            </a:r>
          </a:p>
          <a:p>
            <a:pPr marL="671513" indent="-311150">
              <a:spcBef>
                <a:spcPts val="800"/>
              </a:spcBef>
            </a:pPr>
            <a:r>
              <a:rPr lang="en-US" sz="1600" dirty="0">
                <a:latin typeface="Avenir Roman" panose="02000503020000020003" pitchFamily="2" charset="0"/>
              </a:rPr>
              <a:t>Budget to organize trainings;</a:t>
            </a:r>
          </a:p>
          <a:p>
            <a:pPr marL="671513" indent="-311150">
              <a:spcBef>
                <a:spcPts val="800"/>
              </a:spcBef>
            </a:pPr>
            <a:r>
              <a:rPr lang="en-US" sz="1600" dirty="0">
                <a:latin typeface="Avenir Roman" panose="02000503020000020003" pitchFamily="2" charset="0"/>
              </a:rPr>
              <a:t>Start charging for the courses;</a:t>
            </a:r>
          </a:p>
          <a:p>
            <a:pPr marL="671513" indent="-311150">
              <a:spcBef>
                <a:spcPts val="800"/>
              </a:spcBef>
            </a:pPr>
            <a:r>
              <a:rPr lang="en-US" sz="1600" dirty="0">
                <a:latin typeface="Avenir Roman" panose="02000503020000020003" pitchFamily="2" charset="0"/>
              </a:rPr>
              <a:t>Hire permanent trainers;</a:t>
            </a:r>
          </a:p>
          <a:p>
            <a:pPr marL="671513" indent="-311150">
              <a:spcBef>
                <a:spcPts val="800"/>
              </a:spcBef>
            </a:pPr>
            <a:r>
              <a:rPr lang="en-US" sz="1600" dirty="0">
                <a:latin typeface="Avenir Roman" panose="02000503020000020003" pitchFamily="2" charset="0"/>
              </a:rPr>
              <a:t>Establish online content production labs;</a:t>
            </a:r>
          </a:p>
          <a:p>
            <a:pPr marL="671513" indent="-311150">
              <a:spcBef>
                <a:spcPts val="800"/>
              </a:spcBef>
            </a:pPr>
            <a:r>
              <a:rPr lang="en-US" sz="1600" dirty="0">
                <a:latin typeface="Avenir Roman" panose="02000503020000020003" pitchFamily="2" charset="0"/>
              </a:rPr>
              <a:t>Professional certifications.</a:t>
            </a:r>
          </a:p>
          <a:p>
            <a:endParaRPr lang="en-US" sz="2000" dirty="0">
              <a:latin typeface="Avenir Roman" panose="02000503020000020003" pitchFamily="2" charset="0"/>
            </a:endParaRPr>
          </a:p>
        </p:txBody>
      </p:sp>
      <p:pic>
        <p:nvPicPr>
          <p:cNvPr id="7" name="Picture 6">
            <a:extLst>
              <a:ext uri="{FF2B5EF4-FFF2-40B4-BE49-F238E27FC236}">
                <a16:creationId xmlns:a16="http://schemas.microsoft.com/office/drawing/2014/main" id="{40787BB2-5AD8-044E-81BE-EEACF286B00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80673" y="3998617"/>
            <a:ext cx="3871133" cy="2580755"/>
          </a:xfrm>
          <a:prstGeom prst="rect">
            <a:avLst/>
          </a:prstGeom>
          <a:effectLst>
            <a:softEdge rad="317500"/>
          </a:effectLst>
        </p:spPr>
      </p:pic>
      <p:sp>
        <p:nvSpPr>
          <p:cNvPr id="6" name="Slide Number Placeholder 5">
            <a:extLst>
              <a:ext uri="{FF2B5EF4-FFF2-40B4-BE49-F238E27FC236}">
                <a16:creationId xmlns:a16="http://schemas.microsoft.com/office/drawing/2014/main" id="{164E5FB4-6484-6840-98AB-C1C15C8E1667}"/>
              </a:ext>
            </a:extLst>
          </p:cNvPr>
          <p:cNvSpPr>
            <a:spLocks noGrp="1"/>
          </p:cNvSpPr>
          <p:nvPr>
            <p:ph type="sldNum" sz="quarter" idx="12"/>
          </p:nvPr>
        </p:nvSpPr>
        <p:spPr/>
        <p:txBody>
          <a:bodyPr/>
          <a:lstStyle/>
          <a:p>
            <a:fld id="{B4B5C5FA-1178-944A-9E70-16FB1BB2254C}" type="slidenum">
              <a:rPr lang="en-US" smtClean="0"/>
              <a:t>21</a:t>
            </a:fld>
            <a:endParaRPr lang="en-US" dirty="0"/>
          </a:p>
        </p:txBody>
      </p:sp>
    </p:spTree>
    <p:extLst>
      <p:ext uri="{BB962C8B-B14F-4D97-AF65-F5344CB8AC3E}">
        <p14:creationId xmlns:p14="http://schemas.microsoft.com/office/powerpoint/2010/main" val="421124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5. </a:t>
            </a:r>
            <a:r>
              <a:rPr lang="en-US" sz="3200" b="1" u="sng" dirty="0">
                <a:solidFill>
                  <a:schemeClr val="accent6">
                    <a:lumMod val="75000"/>
                  </a:schemeClr>
                </a:solidFill>
                <a:latin typeface="Avenir Roman" panose="02000503020000020003" pitchFamily="2" charset="0"/>
              </a:rPr>
              <a:t>Results and Findings</a:t>
            </a:r>
          </a:p>
        </p:txBody>
      </p:sp>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1014607" y="1415443"/>
            <a:ext cx="10246291" cy="438758"/>
          </a:xfrm>
        </p:spPr>
        <p:txBody>
          <a:bodyPr numCol="1">
            <a:normAutofit/>
          </a:bodyPr>
          <a:lstStyle/>
          <a:p>
            <a:pPr marL="0" indent="0">
              <a:buNone/>
            </a:pPr>
            <a:r>
              <a:rPr lang="en-US" sz="2400" b="1" dirty="0">
                <a:solidFill>
                  <a:schemeClr val="accent6">
                    <a:lumMod val="75000"/>
                  </a:schemeClr>
                </a:solidFill>
                <a:latin typeface="Avenir Roman" panose="02000503020000020003" pitchFamily="2" charset="0"/>
              </a:rPr>
              <a:t>Based on the findings and results </a:t>
            </a:r>
            <a:endParaRPr lang="en-US" sz="2400" dirty="0">
              <a:latin typeface="Avenir Roman" panose="02000503020000020003" pitchFamily="2" charset="0"/>
            </a:endParaRPr>
          </a:p>
        </p:txBody>
      </p:sp>
      <p:sp>
        <p:nvSpPr>
          <p:cNvPr id="12" name="Rectangle 11">
            <a:extLst>
              <a:ext uri="{FF2B5EF4-FFF2-40B4-BE49-F238E27FC236}">
                <a16:creationId xmlns:a16="http://schemas.microsoft.com/office/drawing/2014/main" id="{E3982988-CCA0-354E-9181-C501142B2FFD}"/>
              </a:ext>
            </a:extLst>
          </p:cNvPr>
          <p:cNvSpPr/>
          <p:nvPr/>
        </p:nvSpPr>
        <p:spPr>
          <a:xfrm>
            <a:off x="784005" y="5739946"/>
            <a:ext cx="10707494" cy="553998"/>
          </a:xfrm>
          <a:prstGeom prst="rect">
            <a:avLst/>
          </a:prstGeom>
          <a:noFill/>
        </p:spPr>
        <p:txBody>
          <a:bodyPr wrap="square" rtlCol="0">
            <a:spAutoFit/>
          </a:bodyPr>
          <a:lstStyle/>
          <a:p>
            <a:r>
              <a:rPr lang="en-US" dirty="0">
                <a:latin typeface="Avenir Roman" panose="02000503020000020003" pitchFamily="2" charset="0"/>
              </a:rPr>
              <a:t>“e-learning is not ideal for all purposes, it is unlikely that it will replace classroom training completely” </a:t>
            </a:r>
            <a:r>
              <a:rPr lang="en-US" sz="1200" dirty="0">
                <a:latin typeface="Avenir Roman" panose="02000503020000020003" pitchFamily="2" charset="0"/>
              </a:rPr>
              <a:t>(Beatrice &amp; FAO, 2011)</a:t>
            </a:r>
            <a:endParaRPr lang="en-US" dirty="0">
              <a:latin typeface="Avenir Roman" panose="02000503020000020003" pitchFamily="2" charset="0"/>
            </a:endParaRPr>
          </a:p>
        </p:txBody>
      </p:sp>
      <p:sp>
        <p:nvSpPr>
          <p:cNvPr id="13" name="Rectangle 12">
            <a:extLst>
              <a:ext uri="{FF2B5EF4-FFF2-40B4-BE49-F238E27FC236}">
                <a16:creationId xmlns:a16="http://schemas.microsoft.com/office/drawing/2014/main" id="{1979CCE6-7EBA-1D43-94A2-E6A2BDC55455}"/>
              </a:ext>
            </a:extLst>
          </p:cNvPr>
          <p:cNvSpPr/>
          <p:nvPr/>
        </p:nvSpPr>
        <p:spPr>
          <a:xfrm>
            <a:off x="5882922" y="2255731"/>
            <a:ext cx="6079484" cy="3067506"/>
          </a:xfrm>
          <a:prstGeom prst="rect">
            <a:avLst/>
          </a:prstGeom>
          <a:solidFill>
            <a:srgbClr val="D7FFDC">
              <a:alpha val="40000"/>
            </a:srgbClr>
          </a:solidFill>
        </p:spPr>
        <p:txBody>
          <a:bodyPr wrap="square" rtlCol="0">
            <a:spAutoFit/>
          </a:bodyPr>
          <a:lstStyle/>
          <a:p>
            <a:pPr>
              <a:spcBef>
                <a:spcPts val="500"/>
              </a:spcBef>
              <a:spcAft>
                <a:spcPts val="500"/>
              </a:spcAft>
            </a:pPr>
            <a:r>
              <a:rPr lang="en-US" sz="2000" dirty="0">
                <a:latin typeface="Avenir Roman" panose="02000503020000020003" pitchFamily="2" charset="0"/>
              </a:rPr>
              <a:t>Use </a:t>
            </a:r>
            <a:r>
              <a:rPr lang="en-US" sz="2000" b="1" dirty="0">
                <a:latin typeface="Avenir Roman" panose="02000503020000020003" pitchFamily="2" charset="0"/>
              </a:rPr>
              <a:t>collaboration tools </a:t>
            </a:r>
            <a:r>
              <a:rPr lang="en-US" sz="2000" dirty="0">
                <a:latin typeface="Avenir Roman" panose="02000503020000020003" pitchFamily="2" charset="0"/>
              </a:rPr>
              <a:t>to deliver trainings:</a:t>
            </a:r>
          </a:p>
          <a:p>
            <a:pPr marL="285750" indent="-285750">
              <a:spcBef>
                <a:spcPts val="500"/>
              </a:spcBef>
              <a:spcAft>
                <a:spcPts val="500"/>
              </a:spcAft>
              <a:buFont typeface="Arial" panose="020B0604020202020204" pitchFamily="34" charset="0"/>
              <a:buChar char="•"/>
            </a:pPr>
            <a:r>
              <a:rPr lang="en-US" sz="2000" dirty="0">
                <a:latin typeface="Avenir Roman" panose="02000503020000020003" pitchFamily="2" charset="0"/>
              </a:rPr>
              <a:t>Online trainings</a:t>
            </a:r>
          </a:p>
          <a:p>
            <a:pPr marL="285750" indent="-285750">
              <a:spcBef>
                <a:spcPts val="500"/>
              </a:spcBef>
              <a:spcAft>
                <a:spcPts val="500"/>
              </a:spcAft>
              <a:buFont typeface="Arial" panose="020B0604020202020204" pitchFamily="34" charset="0"/>
              <a:buChar char="•"/>
            </a:pPr>
            <a:r>
              <a:rPr lang="en-US" sz="2000" dirty="0">
                <a:latin typeface="Avenir Roman" panose="02000503020000020003" pitchFamily="2" charset="0"/>
              </a:rPr>
              <a:t>Video and audio conferencing tools – webinars</a:t>
            </a:r>
          </a:p>
          <a:p>
            <a:pPr marL="285750" indent="-285750">
              <a:spcBef>
                <a:spcPts val="500"/>
              </a:spcBef>
              <a:spcAft>
                <a:spcPts val="500"/>
              </a:spcAft>
              <a:buFont typeface="Arial" panose="020B0604020202020204" pitchFamily="34" charset="0"/>
              <a:buChar char="•"/>
            </a:pPr>
            <a:r>
              <a:rPr lang="en-US" sz="2000" dirty="0">
                <a:latin typeface="Avenir Roman" panose="02000503020000020003" pitchFamily="2" charset="0"/>
              </a:rPr>
              <a:t>Blended training (technical/practical subjects)</a:t>
            </a:r>
          </a:p>
          <a:p>
            <a:pPr marL="285750" indent="-285750">
              <a:spcBef>
                <a:spcPts val="500"/>
              </a:spcBef>
              <a:spcAft>
                <a:spcPts val="500"/>
              </a:spcAft>
              <a:buFont typeface="Arial" panose="020B0604020202020204" pitchFamily="34" charset="0"/>
              <a:buChar char="•"/>
            </a:pPr>
            <a:r>
              <a:rPr lang="en-US" sz="2000" dirty="0">
                <a:latin typeface="Avenir Roman" panose="02000503020000020003" pitchFamily="2" charset="0"/>
              </a:rPr>
              <a:t>Blended learning: combine online lessons + classroom methods + online feedback and assessment </a:t>
            </a:r>
            <a:r>
              <a:rPr lang="en-US" sz="2000" dirty="0">
                <a:latin typeface="Avenir Roman" panose="02000503020000020003" pitchFamily="2" charset="0"/>
                <a:sym typeface="Wingdings" pitchFamily="2" charset="2"/>
              </a:rPr>
              <a:t> </a:t>
            </a:r>
            <a:r>
              <a:rPr lang="en-US" sz="2000" dirty="0">
                <a:latin typeface="Avenir Roman" panose="02000503020000020003" pitchFamily="2" charset="0"/>
              </a:rPr>
              <a:t>collaborative tools incorporated into lessons. </a:t>
            </a:r>
          </a:p>
        </p:txBody>
      </p:sp>
      <p:sp>
        <p:nvSpPr>
          <p:cNvPr id="17" name="Right Arrow 16">
            <a:extLst>
              <a:ext uri="{FF2B5EF4-FFF2-40B4-BE49-F238E27FC236}">
                <a16:creationId xmlns:a16="http://schemas.microsoft.com/office/drawing/2014/main" id="{46DBB575-21E6-1F49-B240-A72F5B5FACFF}"/>
              </a:ext>
            </a:extLst>
          </p:cNvPr>
          <p:cNvSpPr/>
          <p:nvPr/>
        </p:nvSpPr>
        <p:spPr>
          <a:xfrm>
            <a:off x="4799769" y="2609724"/>
            <a:ext cx="1083153" cy="2359519"/>
          </a:xfrm>
          <a:prstGeom prst="rightArrow">
            <a:avLst>
              <a:gd name="adj1" fmla="val 63966"/>
              <a:gd name="adj2" fmla="val 39447"/>
            </a:avLst>
          </a:prstGeom>
          <a:solidFill>
            <a:srgbClr val="D4E5E5"/>
          </a:solidFill>
          <a:ln>
            <a:solidFill>
              <a:srgbClr val="D4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5949FB-3AC9-2D4C-A048-B88885DF4ABC}"/>
              </a:ext>
            </a:extLst>
          </p:cNvPr>
          <p:cNvSpPr/>
          <p:nvPr/>
        </p:nvSpPr>
        <p:spPr>
          <a:xfrm>
            <a:off x="687888" y="1973603"/>
            <a:ext cx="4366711" cy="3631763"/>
          </a:xfrm>
          <a:prstGeom prst="rect">
            <a:avLst/>
          </a:prstGeom>
          <a:solidFill>
            <a:schemeClr val="bg1">
              <a:lumMod val="95000"/>
            </a:schemeClr>
          </a:solidFill>
        </p:spPr>
        <p:txBody>
          <a:bodyPr wrap="square">
            <a:spAutoFit/>
          </a:bodyPr>
          <a:lstStyle/>
          <a:p>
            <a:pPr>
              <a:spcBef>
                <a:spcPts val="500"/>
              </a:spcBef>
              <a:spcAft>
                <a:spcPts val="500"/>
              </a:spcAft>
            </a:pPr>
            <a:r>
              <a:rPr lang="en-US" dirty="0">
                <a:latin typeface="Avenir Roman" panose="02000503020000020003" pitchFamily="2" charset="0"/>
              </a:rPr>
              <a:t>Limitations faced:</a:t>
            </a:r>
          </a:p>
          <a:p>
            <a:pPr marL="285750" indent="-285750">
              <a:spcBef>
                <a:spcPts val="500"/>
              </a:spcBef>
              <a:spcAft>
                <a:spcPts val="500"/>
              </a:spcAft>
              <a:buFont typeface="Arial" panose="020B0604020202020204" pitchFamily="34" charset="0"/>
              <a:buChar char="•"/>
            </a:pPr>
            <a:r>
              <a:rPr lang="en-US" dirty="0">
                <a:latin typeface="Avenir Roman" panose="02000503020000020003" pitchFamily="2" charset="0"/>
              </a:rPr>
              <a:t>Need to reach large number of beneficiaries;</a:t>
            </a:r>
          </a:p>
          <a:p>
            <a:pPr marL="285750" indent="-285750">
              <a:spcBef>
                <a:spcPts val="500"/>
              </a:spcBef>
              <a:spcAft>
                <a:spcPts val="500"/>
              </a:spcAft>
              <a:buFont typeface="Arial" panose="020B0604020202020204" pitchFamily="34" charset="0"/>
              <a:buChar char="•"/>
            </a:pPr>
            <a:r>
              <a:rPr lang="en-US" dirty="0">
                <a:latin typeface="Avenir Roman" panose="02000503020000020003" pitchFamily="2" charset="0"/>
              </a:rPr>
              <a:t>Need to attend geographically dispersed learners;</a:t>
            </a:r>
          </a:p>
          <a:p>
            <a:pPr marL="285750" indent="-285750">
              <a:spcBef>
                <a:spcPts val="500"/>
              </a:spcBef>
              <a:spcAft>
                <a:spcPts val="500"/>
              </a:spcAft>
              <a:buFont typeface="Arial" panose="020B0604020202020204" pitchFamily="34" charset="0"/>
              <a:buChar char="•"/>
            </a:pPr>
            <a:r>
              <a:rPr lang="en-US" dirty="0">
                <a:latin typeface="Avenir Roman" panose="02000503020000020003" pitchFamily="2" charset="0"/>
              </a:rPr>
              <a:t>Limited resources to travel;</a:t>
            </a:r>
          </a:p>
          <a:p>
            <a:pPr marL="285750" indent="-285750">
              <a:spcBef>
                <a:spcPts val="500"/>
              </a:spcBef>
              <a:spcAft>
                <a:spcPts val="500"/>
              </a:spcAft>
              <a:buFont typeface="Arial" panose="020B0604020202020204" pitchFamily="34" charset="0"/>
              <a:buChar char="•"/>
            </a:pPr>
            <a:r>
              <a:rPr lang="en-US" dirty="0">
                <a:latin typeface="Avenir Roman" panose="02000503020000020003" pitchFamily="2" charset="0"/>
              </a:rPr>
              <a:t>Limited time (trainers and learners);</a:t>
            </a:r>
          </a:p>
          <a:p>
            <a:pPr marL="285750" indent="-285750">
              <a:spcBef>
                <a:spcPts val="500"/>
              </a:spcBef>
              <a:spcAft>
                <a:spcPts val="500"/>
              </a:spcAft>
              <a:buFont typeface="Arial" panose="020B0604020202020204" pitchFamily="34" charset="0"/>
              <a:buChar char="•"/>
            </a:pPr>
            <a:r>
              <a:rPr lang="en-US" dirty="0">
                <a:latin typeface="Avenir Roman" panose="02000503020000020003" pitchFamily="2" charset="0"/>
              </a:rPr>
              <a:t>Difficulty to attend courses on specific dates with a fixed schedule;</a:t>
            </a:r>
          </a:p>
          <a:p>
            <a:pPr marL="285750" indent="-285750">
              <a:spcBef>
                <a:spcPts val="500"/>
              </a:spcBef>
              <a:spcAft>
                <a:spcPts val="500"/>
              </a:spcAft>
              <a:buFont typeface="Arial" panose="020B0604020202020204" pitchFamily="34" charset="0"/>
              <a:buChar char="•"/>
            </a:pPr>
            <a:r>
              <a:rPr lang="en-US" dirty="0">
                <a:latin typeface="Avenir Roman" panose="02000503020000020003" pitchFamily="2" charset="0"/>
              </a:rPr>
              <a:t>New subjects &amp; services coming.</a:t>
            </a:r>
          </a:p>
        </p:txBody>
      </p:sp>
      <p:sp>
        <p:nvSpPr>
          <p:cNvPr id="4" name="Slide Number Placeholder 3">
            <a:extLst>
              <a:ext uri="{FF2B5EF4-FFF2-40B4-BE49-F238E27FC236}">
                <a16:creationId xmlns:a16="http://schemas.microsoft.com/office/drawing/2014/main" id="{7BAE3431-FF20-314D-9FE0-E1DF4B3B02A9}"/>
              </a:ext>
            </a:extLst>
          </p:cNvPr>
          <p:cNvSpPr>
            <a:spLocks noGrp="1"/>
          </p:cNvSpPr>
          <p:nvPr>
            <p:ph type="sldNum" sz="quarter" idx="12"/>
          </p:nvPr>
        </p:nvSpPr>
        <p:spPr/>
        <p:txBody>
          <a:bodyPr/>
          <a:lstStyle/>
          <a:p>
            <a:fld id="{B4B5C5FA-1178-944A-9E70-16FB1BB2254C}" type="slidenum">
              <a:rPr lang="en-US" smtClean="0"/>
              <a:t>22</a:t>
            </a:fld>
            <a:endParaRPr lang="en-US" dirty="0"/>
          </a:p>
        </p:txBody>
      </p:sp>
    </p:spTree>
    <p:extLst>
      <p:ext uri="{BB962C8B-B14F-4D97-AF65-F5344CB8AC3E}">
        <p14:creationId xmlns:p14="http://schemas.microsoft.com/office/powerpoint/2010/main" val="131485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6. </a:t>
            </a:r>
            <a:r>
              <a:rPr lang="en-US" sz="3200" b="1" u="sng" dirty="0">
                <a:solidFill>
                  <a:schemeClr val="accent6">
                    <a:lumMod val="75000"/>
                  </a:schemeClr>
                </a:solidFill>
                <a:latin typeface="Avenir Roman" panose="02000503020000020003" pitchFamily="2" charset="0"/>
              </a:rPr>
              <a:t>Conclusions </a:t>
            </a:r>
          </a:p>
        </p:txBody>
      </p:sp>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1014607" y="1415441"/>
            <a:ext cx="10788372" cy="4910203"/>
          </a:xfrm>
        </p:spPr>
        <p:txBody>
          <a:bodyPr numCol="1">
            <a:normAutofit lnSpcReduction="10000"/>
          </a:bodyPr>
          <a:lstStyle/>
          <a:p>
            <a:pPr>
              <a:lnSpc>
                <a:spcPct val="120000"/>
              </a:lnSpc>
              <a:spcAft>
                <a:spcPts val="500"/>
              </a:spcAft>
            </a:pPr>
            <a:r>
              <a:rPr lang="en-US" sz="2000" dirty="0">
                <a:latin typeface="Avenir Roman" panose="02000503020000020003" pitchFamily="2" charset="0"/>
              </a:rPr>
              <a:t>The IT staff at beneficiary institutions (focal points) are the key actors to deliver NREN’s services to reach the end users, with the desired quality and availability;</a:t>
            </a:r>
          </a:p>
          <a:p>
            <a:pPr>
              <a:lnSpc>
                <a:spcPct val="120000"/>
              </a:lnSpc>
              <a:spcAft>
                <a:spcPts val="500"/>
              </a:spcAft>
            </a:pPr>
            <a:r>
              <a:rPr lang="en-US" sz="2000" dirty="0">
                <a:latin typeface="Avenir Roman" panose="02000503020000020003" pitchFamily="2" charset="0"/>
              </a:rPr>
              <a:t>To address the quality and service availability, NREN’s need to focus on training the main players at beneficiary institution;</a:t>
            </a:r>
          </a:p>
          <a:p>
            <a:pPr>
              <a:lnSpc>
                <a:spcPct val="120000"/>
              </a:lnSpc>
              <a:spcAft>
                <a:spcPts val="500"/>
              </a:spcAft>
            </a:pPr>
            <a:r>
              <a:rPr lang="en-US" sz="2000" dirty="0">
                <a:latin typeface="Avenir Roman" panose="02000503020000020003" pitchFamily="2" charset="0"/>
              </a:rPr>
              <a:t>New services, volume tasks, new or updated services, are additional challenges for those professionals we depend on;</a:t>
            </a:r>
          </a:p>
          <a:p>
            <a:pPr>
              <a:lnSpc>
                <a:spcPct val="120000"/>
              </a:lnSpc>
              <a:spcAft>
                <a:spcPts val="500"/>
              </a:spcAft>
            </a:pPr>
            <a:r>
              <a:rPr lang="en-US" sz="2000" dirty="0">
                <a:latin typeface="Avenir Roman" panose="02000503020000020003" pitchFamily="2" charset="0"/>
              </a:rPr>
              <a:t>Due to high demand for training – online training solutions can address the issue;</a:t>
            </a:r>
          </a:p>
          <a:p>
            <a:pPr>
              <a:lnSpc>
                <a:spcPct val="120000"/>
              </a:lnSpc>
              <a:spcAft>
                <a:spcPts val="500"/>
              </a:spcAft>
            </a:pPr>
            <a:r>
              <a:rPr lang="en-US" sz="2000" dirty="0">
                <a:latin typeface="Avenir Roman" panose="02000503020000020003" pitchFamily="2" charset="0"/>
              </a:rPr>
              <a:t>In addition to online training solutions, blended learning (with collaboration tools) – are the way forward and solution to be adopted;</a:t>
            </a:r>
          </a:p>
          <a:p>
            <a:pPr>
              <a:lnSpc>
                <a:spcPct val="120000"/>
              </a:lnSpc>
            </a:pPr>
            <a:r>
              <a:rPr lang="en-US" sz="2000" dirty="0">
                <a:latin typeface="Avenir Roman" panose="02000503020000020003" pitchFamily="2" charset="0"/>
              </a:rPr>
              <a:t>In the context of changes and new approaches, new tools need to be found to overcome old and chronic problems on trainings.</a:t>
            </a:r>
          </a:p>
        </p:txBody>
      </p:sp>
      <p:sp>
        <p:nvSpPr>
          <p:cNvPr id="4" name="Slide Number Placeholder 3">
            <a:extLst>
              <a:ext uri="{FF2B5EF4-FFF2-40B4-BE49-F238E27FC236}">
                <a16:creationId xmlns:a16="http://schemas.microsoft.com/office/drawing/2014/main" id="{AC8BE691-160B-2940-90A8-11DC42AB2EC9}"/>
              </a:ext>
            </a:extLst>
          </p:cNvPr>
          <p:cNvSpPr>
            <a:spLocks noGrp="1"/>
          </p:cNvSpPr>
          <p:nvPr>
            <p:ph type="sldNum" sz="quarter" idx="12"/>
          </p:nvPr>
        </p:nvSpPr>
        <p:spPr/>
        <p:txBody>
          <a:bodyPr/>
          <a:lstStyle/>
          <a:p>
            <a:fld id="{B4B5C5FA-1178-944A-9E70-16FB1BB2254C}" type="slidenum">
              <a:rPr lang="en-US" smtClean="0"/>
              <a:t>23</a:t>
            </a:fld>
            <a:endParaRPr lang="en-US" dirty="0"/>
          </a:p>
        </p:txBody>
      </p:sp>
    </p:spTree>
    <p:extLst>
      <p:ext uri="{BB962C8B-B14F-4D97-AF65-F5344CB8AC3E}">
        <p14:creationId xmlns:p14="http://schemas.microsoft.com/office/powerpoint/2010/main" val="137578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8BE691-160B-2940-90A8-11DC42AB2EC9}"/>
              </a:ext>
            </a:extLst>
          </p:cNvPr>
          <p:cNvSpPr>
            <a:spLocks noGrp="1"/>
          </p:cNvSpPr>
          <p:nvPr>
            <p:ph type="sldNum" sz="quarter" idx="12"/>
          </p:nvPr>
        </p:nvSpPr>
        <p:spPr/>
        <p:txBody>
          <a:bodyPr/>
          <a:lstStyle/>
          <a:p>
            <a:fld id="{B4B5C5FA-1178-944A-9E70-16FB1BB2254C}" type="slidenum">
              <a:rPr lang="en-US" smtClean="0"/>
              <a:t>24</a:t>
            </a:fld>
            <a:endParaRPr lang="en-US" dirty="0"/>
          </a:p>
        </p:txBody>
      </p:sp>
      <p:sp>
        <p:nvSpPr>
          <p:cNvPr id="9" name="Content Placeholder 2">
            <a:extLst>
              <a:ext uri="{FF2B5EF4-FFF2-40B4-BE49-F238E27FC236}">
                <a16:creationId xmlns:a16="http://schemas.microsoft.com/office/drawing/2014/main" id="{A34ABE6D-F0E4-6546-A295-BDF0FAA11191}"/>
              </a:ext>
            </a:extLst>
          </p:cNvPr>
          <p:cNvSpPr>
            <a:spLocks noGrp="1"/>
          </p:cNvSpPr>
          <p:nvPr>
            <p:ph idx="1"/>
          </p:nvPr>
        </p:nvSpPr>
        <p:spPr>
          <a:xfrm>
            <a:off x="53019" y="2866750"/>
            <a:ext cx="12059648" cy="1048167"/>
          </a:xfrm>
        </p:spPr>
        <p:txBody>
          <a:bodyPr numCol="1" anchor="ctr">
            <a:normAutofit/>
          </a:bodyPr>
          <a:lstStyle/>
          <a:p>
            <a:pPr marL="0" indent="0" algn="ctr">
              <a:lnSpc>
                <a:spcPct val="100000"/>
              </a:lnSpc>
              <a:spcBef>
                <a:spcPts val="0"/>
              </a:spcBef>
              <a:buNone/>
            </a:pPr>
            <a:r>
              <a:rPr lang="en-US" sz="6000" b="1" spc="350" dirty="0">
                <a:solidFill>
                  <a:schemeClr val="bg1">
                    <a:lumMod val="75000"/>
                  </a:schemeClr>
                </a:solidFill>
                <a:latin typeface="Avenir Black" panose="02000503020000020003" pitchFamily="2" charset="0"/>
              </a:rPr>
              <a:t>Obrigado</a:t>
            </a:r>
            <a:endParaRPr lang="en-US" sz="1800" dirty="0">
              <a:latin typeface="Avenir Light" panose="020B0402020203020204" pitchFamily="34" charset="77"/>
            </a:endParaRPr>
          </a:p>
        </p:txBody>
      </p:sp>
      <p:sp>
        <p:nvSpPr>
          <p:cNvPr id="10" name="Content Placeholder 2">
            <a:extLst>
              <a:ext uri="{FF2B5EF4-FFF2-40B4-BE49-F238E27FC236}">
                <a16:creationId xmlns:a16="http://schemas.microsoft.com/office/drawing/2014/main" id="{BC107954-AF8E-054C-AA46-A2124D2EE2B0}"/>
              </a:ext>
            </a:extLst>
          </p:cNvPr>
          <p:cNvSpPr txBox="1">
            <a:spLocks/>
          </p:cNvSpPr>
          <p:nvPr/>
        </p:nvSpPr>
        <p:spPr>
          <a:xfrm>
            <a:off x="53019" y="3914917"/>
            <a:ext cx="12059648" cy="529391"/>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Avenir Light" panose="020B0402020203020204" pitchFamily="34" charset="77"/>
                <a:hlinkClick r:id="rId2"/>
              </a:rPr>
              <a:t>academia@morenet.ac.mz</a:t>
            </a:r>
            <a:r>
              <a:rPr lang="en-US" sz="1400" dirty="0">
                <a:latin typeface="Avenir Light" panose="020B0402020203020204" pitchFamily="34" charset="77"/>
              </a:rPr>
              <a:t> | </a:t>
            </a:r>
            <a:r>
              <a:rPr lang="en-US" sz="1400" dirty="0">
                <a:latin typeface="Avenir Light" panose="020B0402020203020204" pitchFamily="34" charset="77"/>
                <a:hlinkClick r:id="rId3"/>
              </a:rPr>
              <a:t>lourino.chemane@morenet.ac.mz</a:t>
            </a:r>
            <a:r>
              <a:rPr lang="en-US" sz="1400" dirty="0">
                <a:latin typeface="Avenir Light" panose="020B0402020203020204" pitchFamily="34" charset="77"/>
              </a:rPr>
              <a:t> | </a:t>
            </a:r>
            <a:r>
              <a:rPr lang="en-US" sz="1400" dirty="0">
                <a:latin typeface="Avenir Light" panose="020B0402020203020204" pitchFamily="34" charset="77"/>
                <a:hlinkClick r:id="rId4"/>
              </a:rPr>
              <a:t>moises.mucelo@morenet.ac.mz</a:t>
            </a:r>
            <a:endParaRPr lang="en-US" sz="1400" dirty="0">
              <a:latin typeface="Avenir Light" panose="020B0402020203020204" pitchFamily="34" charset="77"/>
            </a:endParaRPr>
          </a:p>
        </p:txBody>
      </p:sp>
    </p:spTree>
    <p:extLst>
      <p:ext uri="{BB962C8B-B14F-4D97-AF65-F5344CB8AC3E}">
        <p14:creationId xmlns:p14="http://schemas.microsoft.com/office/powerpoint/2010/main" val="386135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1. </a:t>
            </a:r>
            <a:r>
              <a:rPr lang="en-US" sz="3200" b="1" u="sng" dirty="0">
                <a:solidFill>
                  <a:schemeClr val="accent6">
                    <a:lumMod val="75000"/>
                  </a:schemeClr>
                </a:solidFill>
                <a:latin typeface="Avenir Roman" panose="02000503020000020003" pitchFamily="2" charset="0"/>
              </a:rPr>
              <a:t>Introduction: About MoRENet </a:t>
            </a:r>
          </a:p>
        </p:txBody>
      </p:sp>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1014609" y="1415441"/>
            <a:ext cx="6243442" cy="4761522"/>
          </a:xfrm>
        </p:spPr>
        <p:txBody>
          <a:bodyPr>
            <a:normAutofit/>
          </a:bodyPr>
          <a:lstStyle/>
          <a:p>
            <a:pPr>
              <a:lnSpc>
                <a:spcPct val="100000"/>
              </a:lnSpc>
              <a:spcBef>
                <a:spcPts val="600"/>
              </a:spcBef>
              <a:spcAft>
                <a:spcPts val="600"/>
              </a:spcAft>
            </a:pPr>
            <a:r>
              <a:rPr lang="en-US" sz="2400" dirty="0">
                <a:latin typeface="Avenir Roman" panose="02000503020000020003" pitchFamily="2" charset="0"/>
              </a:rPr>
              <a:t>MoRENet – Mozambican NREN; </a:t>
            </a:r>
          </a:p>
          <a:p>
            <a:pPr>
              <a:lnSpc>
                <a:spcPct val="100000"/>
              </a:lnSpc>
              <a:spcBef>
                <a:spcPts val="600"/>
              </a:spcBef>
              <a:spcAft>
                <a:spcPts val="600"/>
              </a:spcAft>
            </a:pPr>
            <a:r>
              <a:rPr lang="en-US" sz="2400" dirty="0">
                <a:latin typeface="Avenir Roman" panose="02000503020000020003" pitchFamily="2" charset="0"/>
              </a:rPr>
              <a:t>Government supported initiative; </a:t>
            </a:r>
          </a:p>
          <a:p>
            <a:pPr>
              <a:lnSpc>
                <a:spcPct val="100000"/>
              </a:lnSpc>
              <a:spcBef>
                <a:spcPts val="600"/>
              </a:spcBef>
              <a:spcAft>
                <a:spcPts val="600"/>
              </a:spcAft>
            </a:pPr>
            <a:r>
              <a:rPr lang="en-US" sz="2400" dirty="0">
                <a:latin typeface="Avenir Roman" panose="02000503020000020003" pitchFamily="2" charset="0"/>
              </a:rPr>
              <a:t>Part of the Mozambique ICT Policy &amp; Implementation Strategy (2002); </a:t>
            </a:r>
          </a:p>
          <a:p>
            <a:pPr>
              <a:lnSpc>
                <a:spcPct val="100000"/>
              </a:lnSpc>
              <a:spcBef>
                <a:spcPts val="600"/>
              </a:spcBef>
              <a:spcAft>
                <a:spcPts val="600"/>
              </a:spcAft>
            </a:pPr>
            <a:r>
              <a:rPr lang="en-US" sz="2400" dirty="0" err="1">
                <a:latin typeface="Avenir Roman" panose="02000503020000020003" pitchFamily="2" charset="0"/>
              </a:rPr>
              <a:t>MoRENet’s</a:t>
            </a:r>
            <a:r>
              <a:rPr lang="en-US" sz="2400" dirty="0">
                <a:latin typeface="Avenir Roman" panose="02000503020000020003" pitchFamily="2" charset="0"/>
              </a:rPr>
              <a:t> Operations started in 2005; </a:t>
            </a:r>
          </a:p>
          <a:p>
            <a:pPr>
              <a:lnSpc>
                <a:spcPct val="100000"/>
              </a:lnSpc>
              <a:spcBef>
                <a:spcPts val="600"/>
              </a:spcBef>
              <a:spcAft>
                <a:spcPts val="600"/>
              </a:spcAft>
            </a:pPr>
            <a:r>
              <a:rPr lang="en-US" sz="2400" dirty="0">
                <a:latin typeface="Avenir Roman" panose="02000503020000020003" pitchFamily="2" charset="0"/>
              </a:rPr>
              <a:t>Founding Member of UbuntuNet; </a:t>
            </a:r>
          </a:p>
          <a:p>
            <a:pPr>
              <a:lnSpc>
                <a:spcPct val="100000"/>
              </a:lnSpc>
              <a:spcBef>
                <a:spcPts val="600"/>
              </a:spcBef>
              <a:spcAft>
                <a:spcPts val="600"/>
              </a:spcAft>
            </a:pPr>
            <a:r>
              <a:rPr lang="en-US" sz="2400" dirty="0">
                <a:latin typeface="Avenir Roman" panose="02000503020000020003" pitchFamily="2" charset="0"/>
              </a:rPr>
              <a:t>Connected 160 Academic and Research Institutions.</a:t>
            </a:r>
          </a:p>
        </p:txBody>
      </p:sp>
      <p:pic>
        <p:nvPicPr>
          <p:cNvPr id="7" name="Picture 6">
            <a:extLst>
              <a:ext uri="{FF2B5EF4-FFF2-40B4-BE49-F238E27FC236}">
                <a16:creationId xmlns:a16="http://schemas.microsoft.com/office/drawing/2014/main" id="{5C491EB0-F111-0849-B203-A70D63A415B4}"/>
              </a:ext>
            </a:extLst>
          </p:cNvPr>
          <p:cNvPicPr>
            <a:picLocks noChangeAspect="1"/>
          </p:cNvPicPr>
          <p:nvPr/>
        </p:nvPicPr>
        <p:blipFill>
          <a:blip r:embed="rId2"/>
          <a:stretch>
            <a:fillRect/>
          </a:stretch>
        </p:blipFill>
        <p:spPr>
          <a:xfrm>
            <a:off x="7212184" y="2248879"/>
            <a:ext cx="4933825" cy="3928084"/>
          </a:xfrm>
          <a:prstGeom prst="rect">
            <a:avLst/>
          </a:prstGeom>
        </p:spPr>
      </p:pic>
      <p:pic>
        <p:nvPicPr>
          <p:cNvPr id="9" name="Picture 8">
            <a:extLst>
              <a:ext uri="{FF2B5EF4-FFF2-40B4-BE49-F238E27FC236}">
                <a16:creationId xmlns:a16="http://schemas.microsoft.com/office/drawing/2014/main" id="{9D693033-ECD5-D443-A071-5AB6FD6B0FFD}"/>
              </a:ext>
            </a:extLst>
          </p:cNvPr>
          <p:cNvPicPr>
            <a:picLocks noChangeAspect="1"/>
          </p:cNvPicPr>
          <p:nvPr/>
        </p:nvPicPr>
        <p:blipFill>
          <a:blip r:embed="rId3"/>
          <a:stretch>
            <a:fillRect/>
          </a:stretch>
        </p:blipFill>
        <p:spPr>
          <a:xfrm rot="5400000">
            <a:off x="9226456" y="7625"/>
            <a:ext cx="599571" cy="3882938"/>
          </a:xfrm>
          <a:prstGeom prst="rect">
            <a:avLst/>
          </a:prstGeom>
        </p:spPr>
      </p:pic>
      <p:sp>
        <p:nvSpPr>
          <p:cNvPr id="4" name="Slide Number Placeholder 3">
            <a:extLst>
              <a:ext uri="{FF2B5EF4-FFF2-40B4-BE49-F238E27FC236}">
                <a16:creationId xmlns:a16="http://schemas.microsoft.com/office/drawing/2014/main" id="{1F8C9AE7-12F6-7942-AE00-490BA3F0C88E}"/>
              </a:ext>
            </a:extLst>
          </p:cNvPr>
          <p:cNvSpPr>
            <a:spLocks noGrp="1"/>
          </p:cNvSpPr>
          <p:nvPr>
            <p:ph type="sldNum" sz="quarter" idx="12"/>
          </p:nvPr>
        </p:nvSpPr>
        <p:spPr/>
        <p:txBody>
          <a:bodyPr/>
          <a:lstStyle/>
          <a:p>
            <a:fld id="{B4B5C5FA-1178-944A-9E70-16FB1BB2254C}" type="slidenum">
              <a:rPr lang="en-US" smtClean="0"/>
              <a:t>3</a:t>
            </a:fld>
            <a:endParaRPr lang="en-US" dirty="0"/>
          </a:p>
        </p:txBody>
      </p:sp>
    </p:spTree>
    <p:extLst>
      <p:ext uri="{BB962C8B-B14F-4D97-AF65-F5344CB8AC3E}">
        <p14:creationId xmlns:p14="http://schemas.microsoft.com/office/powerpoint/2010/main" val="159751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1. </a:t>
            </a:r>
            <a:r>
              <a:rPr lang="en-US" sz="3200" b="1" u="sng" dirty="0">
                <a:solidFill>
                  <a:schemeClr val="accent6">
                    <a:lumMod val="75000"/>
                  </a:schemeClr>
                </a:solidFill>
                <a:latin typeface="Avenir Roman" panose="02000503020000020003" pitchFamily="2" charset="0"/>
              </a:rPr>
              <a:t>Introduction: About MoRENet </a:t>
            </a:r>
          </a:p>
        </p:txBody>
      </p:sp>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1014608" y="1415441"/>
            <a:ext cx="10364244" cy="4831918"/>
          </a:xfrm>
        </p:spPr>
        <p:txBody>
          <a:bodyPr>
            <a:normAutofit/>
          </a:bodyPr>
          <a:lstStyle/>
          <a:p>
            <a:pPr marL="0" indent="0">
              <a:buNone/>
            </a:pPr>
            <a:r>
              <a:rPr lang="en-US" sz="2400" b="1" dirty="0">
                <a:solidFill>
                  <a:schemeClr val="accent6">
                    <a:lumMod val="75000"/>
                  </a:schemeClr>
                </a:solidFill>
                <a:latin typeface="Avenir Roman" panose="02000503020000020003" pitchFamily="2" charset="0"/>
              </a:rPr>
              <a:t>Services:</a:t>
            </a:r>
          </a:p>
          <a:p>
            <a:pPr lvl="1"/>
            <a:r>
              <a:rPr lang="en-US" dirty="0">
                <a:latin typeface="Avenir Roman" panose="02000503020000020003" pitchFamily="2" charset="0"/>
              </a:rPr>
              <a:t>Connectivity, including Internet Access;</a:t>
            </a:r>
          </a:p>
          <a:p>
            <a:pPr lvl="1"/>
            <a:r>
              <a:rPr lang="en-US" dirty="0">
                <a:latin typeface="Avenir Roman" panose="02000503020000020003" pitchFamily="2" charset="0"/>
              </a:rPr>
              <a:t>Hosting of web sites and applications;</a:t>
            </a:r>
          </a:p>
          <a:p>
            <a:pPr lvl="1"/>
            <a:r>
              <a:rPr lang="en-US" dirty="0">
                <a:latin typeface="Avenir Roman" panose="02000503020000020003" pitchFamily="2" charset="0"/>
              </a:rPr>
              <a:t>Co-Location;</a:t>
            </a:r>
          </a:p>
          <a:p>
            <a:pPr lvl="1"/>
            <a:r>
              <a:rPr lang="en-US" dirty="0">
                <a:latin typeface="Avenir Roman" panose="02000503020000020003" pitchFamily="2" charset="0"/>
              </a:rPr>
              <a:t>E-Mail;</a:t>
            </a:r>
          </a:p>
          <a:p>
            <a:pPr lvl="1"/>
            <a:r>
              <a:rPr lang="en-US" dirty="0">
                <a:latin typeface="Avenir Roman" panose="02000503020000020003" pitchFamily="2" charset="0"/>
              </a:rPr>
              <a:t>Eduroam and Identity Federation (CAF-MOZ);</a:t>
            </a:r>
          </a:p>
          <a:p>
            <a:pPr lvl="1"/>
            <a:r>
              <a:rPr lang="en-US" dirty="0">
                <a:latin typeface="Avenir Roman" panose="02000503020000020003" pitchFamily="2" charset="0"/>
              </a:rPr>
              <a:t>Hight Performance Computing;</a:t>
            </a:r>
          </a:p>
          <a:p>
            <a:pPr lvl="1"/>
            <a:r>
              <a:rPr lang="en-US" dirty="0">
                <a:latin typeface="Avenir Roman" panose="02000503020000020003" pitchFamily="2" charset="0"/>
              </a:rPr>
              <a:t>Virtual Libraries;</a:t>
            </a:r>
          </a:p>
          <a:p>
            <a:pPr lvl="1"/>
            <a:r>
              <a:rPr lang="en-US" dirty="0">
                <a:latin typeface="Avenir Roman" panose="02000503020000020003" pitchFamily="2" charset="0"/>
              </a:rPr>
              <a:t>Video and Web Conferences (Zoom)</a:t>
            </a:r>
          </a:p>
          <a:p>
            <a:pPr lvl="1"/>
            <a:r>
              <a:rPr lang="en-US" dirty="0">
                <a:latin typeface="Avenir Roman" panose="02000503020000020003" pitchFamily="2" charset="0"/>
              </a:rPr>
              <a:t>Help desk;</a:t>
            </a:r>
          </a:p>
          <a:p>
            <a:pPr lvl="1"/>
            <a:r>
              <a:rPr lang="en-US" dirty="0">
                <a:latin typeface="Avenir Roman" panose="02000503020000020003" pitchFamily="2" charset="0"/>
              </a:rPr>
              <a:t>Training (MoRENet Academy); </a:t>
            </a:r>
          </a:p>
          <a:p>
            <a:pPr lvl="1"/>
            <a:r>
              <a:rPr lang="en-US" b="1" dirty="0">
                <a:latin typeface="Avenir Roman" panose="02000503020000020003" pitchFamily="2" charset="0"/>
              </a:rPr>
              <a:t>Planned</a:t>
            </a:r>
            <a:r>
              <a:rPr lang="en-US" dirty="0">
                <a:latin typeface="Avenir Roman" panose="02000503020000020003" pitchFamily="2" charset="0"/>
              </a:rPr>
              <a:t>: VoIP, File sender, cloud services.</a:t>
            </a:r>
          </a:p>
        </p:txBody>
      </p:sp>
      <p:pic>
        <p:nvPicPr>
          <p:cNvPr id="7" name="Imagem 1">
            <a:extLst>
              <a:ext uri="{FF2B5EF4-FFF2-40B4-BE49-F238E27FC236}">
                <a16:creationId xmlns:a16="http://schemas.microsoft.com/office/drawing/2014/main" id="{CE446F97-9559-374B-A6F9-5DA441D79EB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bwMode="auto">
          <a:xfrm>
            <a:off x="9125856" y="1134303"/>
            <a:ext cx="2974285" cy="5113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67B4063-CDD9-6046-829F-33513543DC0A}"/>
              </a:ext>
            </a:extLst>
          </p:cNvPr>
          <p:cNvSpPr>
            <a:spLocks noGrp="1"/>
          </p:cNvSpPr>
          <p:nvPr>
            <p:ph type="sldNum" sz="quarter" idx="12"/>
          </p:nvPr>
        </p:nvSpPr>
        <p:spPr/>
        <p:txBody>
          <a:bodyPr/>
          <a:lstStyle/>
          <a:p>
            <a:fld id="{B4B5C5FA-1178-944A-9E70-16FB1BB2254C}" type="slidenum">
              <a:rPr lang="en-US" smtClean="0"/>
              <a:t>4</a:t>
            </a:fld>
            <a:endParaRPr lang="en-US" dirty="0"/>
          </a:p>
        </p:txBody>
      </p:sp>
    </p:spTree>
    <p:extLst>
      <p:ext uri="{BB962C8B-B14F-4D97-AF65-F5344CB8AC3E}">
        <p14:creationId xmlns:p14="http://schemas.microsoft.com/office/powerpoint/2010/main" val="32658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1. </a:t>
            </a:r>
            <a:r>
              <a:rPr lang="en-US" sz="3200" b="1" u="sng" dirty="0">
                <a:solidFill>
                  <a:schemeClr val="accent6">
                    <a:lumMod val="75000"/>
                  </a:schemeClr>
                </a:solidFill>
                <a:latin typeface="Avenir Roman" panose="02000503020000020003" pitchFamily="2" charset="0"/>
              </a:rPr>
              <a:t>Introduction: About MoRENet </a:t>
            </a:r>
          </a:p>
        </p:txBody>
      </p:sp>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1200476" y="1475600"/>
            <a:ext cx="5477050" cy="3613760"/>
          </a:xfrm>
        </p:spPr>
        <p:txBody>
          <a:bodyPr numCol="1">
            <a:normAutofit/>
          </a:bodyPr>
          <a:lstStyle/>
          <a:p>
            <a:pPr marL="0" indent="0">
              <a:spcBef>
                <a:spcPts val="600"/>
              </a:spcBef>
              <a:spcAft>
                <a:spcPts val="600"/>
              </a:spcAft>
              <a:buNone/>
            </a:pPr>
            <a:r>
              <a:rPr lang="en-US" sz="2000" b="1" dirty="0">
                <a:solidFill>
                  <a:schemeClr val="accent6">
                    <a:lumMod val="75000"/>
                  </a:schemeClr>
                </a:solidFill>
                <a:latin typeface="Avenir Roman" panose="02000503020000020003" pitchFamily="2" charset="0"/>
              </a:rPr>
              <a:t>MoRENet Operational Areas:</a:t>
            </a:r>
          </a:p>
          <a:p>
            <a:pPr marL="715963" lvl="1" indent="-452438">
              <a:spcBef>
                <a:spcPts val="600"/>
              </a:spcBef>
              <a:spcAft>
                <a:spcPts val="600"/>
              </a:spcAft>
              <a:buFont typeface="+mj-lt"/>
              <a:buAutoNum type="arabicPeriod"/>
            </a:pPr>
            <a:r>
              <a:rPr lang="en-US" sz="2000" dirty="0">
                <a:latin typeface="Avenir Roman" panose="02000503020000020003" pitchFamily="2" charset="0"/>
              </a:rPr>
              <a:t>Network and IT Infrastructure</a:t>
            </a:r>
          </a:p>
          <a:p>
            <a:pPr marL="715963" lvl="1" indent="-452438">
              <a:spcBef>
                <a:spcPts val="600"/>
              </a:spcBef>
              <a:spcAft>
                <a:spcPts val="600"/>
              </a:spcAft>
              <a:buFont typeface="+mj-lt"/>
              <a:buAutoNum type="arabicPeriod"/>
            </a:pPr>
            <a:r>
              <a:rPr lang="en-US" sz="2000" dirty="0">
                <a:latin typeface="Avenir Roman" panose="02000503020000020003" pitchFamily="2" charset="0"/>
              </a:rPr>
              <a:t>System and Applications</a:t>
            </a:r>
          </a:p>
          <a:p>
            <a:pPr marL="715963" lvl="1" indent="-452438">
              <a:spcBef>
                <a:spcPts val="600"/>
              </a:spcBef>
              <a:spcAft>
                <a:spcPts val="600"/>
              </a:spcAft>
              <a:buFont typeface="+mj-lt"/>
              <a:buAutoNum type="arabicPeriod"/>
            </a:pPr>
            <a:r>
              <a:rPr lang="en-US" sz="2000" dirty="0">
                <a:latin typeface="Avenir Roman" panose="02000503020000020003" pitchFamily="2" charset="0"/>
              </a:rPr>
              <a:t>High Performance Computing (HPC)</a:t>
            </a:r>
          </a:p>
          <a:p>
            <a:pPr marL="715963" lvl="1" indent="-452438">
              <a:spcBef>
                <a:spcPts val="600"/>
              </a:spcBef>
              <a:spcAft>
                <a:spcPts val="600"/>
              </a:spcAft>
              <a:buFont typeface="+mj-lt"/>
              <a:buAutoNum type="arabicPeriod"/>
            </a:pPr>
            <a:r>
              <a:rPr lang="en-US" sz="2000" dirty="0">
                <a:latin typeface="Avenir Roman" panose="02000503020000020003" pitchFamily="2" charset="0"/>
              </a:rPr>
              <a:t>Cyber Security and CSIRT</a:t>
            </a:r>
          </a:p>
          <a:p>
            <a:pPr marL="715963" lvl="1" indent="-452438">
              <a:spcBef>
                <a:spcPts val="600"/>
              </a:spcBef>
              <a:spcAft>
                <a:spcPts val="600"/>
              </a:spcAft>
              <a:buFont typeface="+mj-lt"/>
              <a:buAutoNum type="arabicPeriod"/>
            </a:pPr>
            <a:r>
              <a:rPr lang="en-US" sz="2000" dirty="0">
                <a:latin typeface="Avenir Roman" panose="02000503020000020003" pitchFamily="2" charset="0"/>
              </a:rPr>
              <a:t>MoRENet Academy</a:t>
            </a:r>
          </a:p>
          <a:p>
            <a:pPr marL="715963" lvl="1" indent="-452438">
              <a:spcBef>
                <a:spcPts val="600"/>
              </a:spcBef>
              <a:spcAft>
                <a:spcPts val="600"/>
              </a:spcAft>
              <a:buFont typeface="+mj-lt"/>
              <a:buAutoNum type="arabicPeriod"/>
            </a:pPr>
            <a:r>
              <a:rPr lang="en-US" sz="2000" dirty="0">
                <a:latin typeface="Avenir Roman" panose="02000503020000020003" pitchFamily="2" charset="0"/>
              </a:rPr>
              <a:t>Services and contracting</a:t>
            </a:r>
          </a:p>
          <a:p>
            <a:pPr marL="715963" lvl="1" indent="-452438">
              <a:spcBef>
                <a:spcPts val="600"/>
              </a:spcBef>
              <a:spcAft>
                <a:spcPts val="600"/>
              </a:spcAft>
              <a:buFont typeface="+mj-lt"/>
              <a:buAutoNum type="arabicPeriod"/>
            </a:pPr>
            <a:r>
              <a:rPr lang="en-US" sz="2000" dirty="0">
                <a:latin typeface="Avenir Roman" panose="02000503020000020003" pitchFamily="2" charset="0"/>
              </a:rPr>
              <a:t>Administration and Finance</a:t>
            </a:r>
          </a:p>
        </p:txBody>
      </p:sp>
      <p:grpSp>
        <p:nvGrpSpPr>
          <p:cNvPr id="6" name="Group 5">
            <a:extLst>
              <a:ext uri="{FF2B5EF4-FFF2-40B4-BE49-F238E27FC236}">
                <a16:creationId xmlns:a16="http://schemas.microsoft.com/office/drawing/2014/main" id="{357F6337-A313-7347-A758-3235BECB97A4}"/>
              </a:ext>
            </a:extLst>
          </p:cNvPr>
          <p:cNvGrpSpPr/>
          <p:nvPr/>
        </p:nvGrpSpPr>
        <p:grpSpPr>
          <a:xfrm>
            <a:off x="6823907" y="1415439"/>
            <a:ext cx="5276235" cy="4399330"/>
            <a:chOff x="6823907" y="1772870"/>
            <a:chExt cx="5276235" cy="4399330"/>
          </a:xfrm>
        </p:grpSpPr>
        <p:pic>
          <p:nvPicPr>
            <p:cNvPr id="9" name="Picture 8">
              <a:extLst>
                <a:ext uri="{FF2B5EF4-FFF2-40B4-BE49-F238E27FC236}">
                  <a16:creationId xmlns:a16="http://schemas.microsoft.com/office/drawing/2014/main" id="{ACE1D130-56AC-E24B-B885-A5FF0DF2F2F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561" t="23897" r="12076" b="19853"/>
            <a:stretch/>
          </p:blipFill>
          <p:spPr>
            <a:xfrm>
              <a:off x="7254605" y="1772870"/>
              <a:ext cx="4414837" cy="362571"/>
            </a:xfrm>
            <a:prstGeom prst="rect">
              <a:avLst/>
            </a:prstGeom>
          </p:spPr>
        </p:pic>
        <p:pic>
          <p:nvPicPr>
            <p:cNvPr id="13" name="Picture 12">
              <a:extLst>
                <a:ext uri="{FF2B5EF4-FFF2-40B4-BE49-F238E27FC236}">
                  <a16:creationId xmlns:a16="http://schemas.microsoft.com/office/drawing/2014/main" id="{49AFA897-EB66-1044-A5FC-29C4B3C12DC8}"/>
                </a:ext>
              </a:extLst>
            </p:cNvPr>
            <p:cNvPicPr>
              <a:picLocks noChangeAspect="1"/>
            </p:cNvPicPr>
            <p:nvPr/>
          </p:nvPicPr>
          <p:blipFill>
            <a:blip r:embed="rId3"/>
            <a:stretch>
              <a:fillRect/>
            </a:stretch>
          </p:blipFill>
          <p:spPr>
            <a:xfrm>
              <a:off x="6823907" y="2135441"/>
              <a:ext cx="5276235" cy="4036759"/>
            </a:xfrm>
            <a:prstGeom prst="rect">
              <a:avLst/>
            </a:prstGeom>
          </p:spPr>
        </p:pic>
      </p:grpSp>
      <p:sp>
        <p:nvSpPr>
          <p:cNvPr id="4" name="Slide Number Placeholder 3">
            <a:extLst>
              <a:ext uri="{FF2B5EF4-FFF2-40B4-BE49-F238E27FC236}">
                <a16:creationId xmlns:a16="http://schemas.microsoft.com/office/drawing/2014/main" id="{7F6016F5-F230-B241-A59E-259912D99CFA}"/>
              </a:ext>
            </a:extLst>
          </p:cNvPr>
          <p:cNvSpPr>
            <a:spLocks noGrp="1"/>
          </p:cNvSpPr>
          <p:nvPr>
            <p:ph type="sldNum" sz="quarter" idx="12"/>
          </p:nvPr>
        </p:nvSpPr>
        <p:spPr/>
        <p:txBody>
          <a:bodyPr/>
          <a:lstStyle/>
          <a:p>
            <a:fld id="{B4B5C5FA-1178-944A-9E70-16FB1BB2254C}" type="slidenum">
              <a:rPr lang="en-US" smtClean="0"/>
              <a:t>5</a:t>
            </a:fld>
            <a:endParaRPr lang="en-US" dirty="0"/>
          </a:p>
        </p:txBody>
      </p:sp>
    </p:spTree>
    <p:extLst>
      <p:ext uri="{BB962C8B-B14F-4D97-AF65-F5344CB8AC3E}">
        <p14:creationId xmlns:p14="http://schemas.microsoft.com/office/powerpoint/2010/main" val="403338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2. </a:t>
            </a:r>
            <a:r>
              <a:rPr lang="en-US" sz="3200" b="1" u="sng" dirty="0">
                <a:solidFill>
                  <a:schemeClr val="accent6">
                    <a:lumMod val="75000"/>
                  </a:schemeClr>
                </a:solidFill>
                <a:latin typeface="Avenir Roman" panose="02000503020000020003" pitchFamily="2" charset="0"/>
              </a:rPr>
              <a:t>Research Problem</a:t>
            </a:r>
          </a:p>
        </p:txBody>
      </p:sp>
      <p:sp>
        <p:nvSpPr>
          <p:cNvPr id="43" name="Rectangle 42">
            <a:extLst>
              <a:ext uri="{FF2B5EF4-FFF2-40B4-BE49-F238E27FC236}">
                <a16:creationId xmlns:a16="http://schemas.microsoft.com/office/drawing/2014/main" id="{2F926D8C-3F64-DE4B-B03D-FAE750BDBEA5}"/>
              </a:ext>
            </a:extLst>
          </p:cNvPr>
          <p:cNvSpPr/>
          <p:nvPr/>
        </p:nvSpPr>
        <p:spPr>
          <a:xfrm>
            <a:off x="931149" y="1497873"/>
            <a:ext cx="11168993" cy="4708981"/>
          </a:xfrm>
          <a:prstGeom prst="rect">
            <a:avLst/>
          </a:prstGeom>
        </p:spPr>
        <p:txBody>
          <a:bodyPr wrap="square">
            <a:spAutoFit/>
          </a:bodyPr>
          <a:lstStyle/>
          <a:p>
            <a:pPr marL="1119188" indent="-1119188">
              <a:spcBef>
                <a:spcPts val="600"/>
              </a:spcBef>
              <a:spcAft>
                <a:spcPts val="1000"/>
              </a:spcAft>
            </a:pPr>
            <a:r>
              <a:rPr lang="en-US" sz="2000" b="1" dirty="0">
                <a:latin typeface="Avenir Roman" panose="02000503020000020003" pitchFamily="2" charset="0"/>
                <a:ea typeface="Calibri" panose="020F0502020204030204" pitchFamily="34" charset="0"/>
              </a:rPr>
              <a:t>The fact: </a:t>
            </a:r>
            <a:r>
              <a:rPr lang="en-US" sz="2000" dirty="0">
                <a:latin typeface="Avenir Roman" panose="02000503020000020003" pitchFamily="2" charset="0"/>
                <a:ea typeface="Calibri" panose="020F0502020204030204" pitchFamily="34" charset="0"/>
              </a:rPr>
              <a:t>	NRENs provides high quality and vast range of services </a:t>
            </a:r>
            <a:r>
              <a:rPr lang="en-US" sz="2000" b="1" dirty="0">
                <a:latin typeface="Avenir Roman" panose="02000503020000020003" pitchFamily="2" charset="0"/>
                <a:ea typeface="Calibri" panose="020F0502020204030204" pitchFamily="34" charset="0"/>
              </a:rPr>
              <a:t>BUT</a:t>
            </a:r>
            <a:r>
              <a:rPr lang="en-US" sz="2000" dirty="0">
                <a:latin typeface="Avenir Roman" panose="02000503020000020003" pitchFamily="2" charset="0"/>
                <a:ea typeface="Calibri" panose="020F0502020204030204" pitchFamily="34" charset="0"/>
              </a:rPr>
              <a:t> beneficiary institutions do not have the same perception (of quality and availability) and get only very small part of the value proposed by NRENs;</a:t>
            </a:r>
          </a:p>
          <a:p>
            <a:pPr marL="2003425" indent="-2003425">
              <a:spcBef>
                <a:spcPts val="600"/>
              </a:spcBef>
              <a:spcAft>
                <a:spcPts val="1000"/>
              </a:spcAft>
            </a:pPr>
            <a:r>
              <a:rPr lang="en-US" sz="2000" b="1" dirty="0">
                <a:latin typeface="Avenir Roman" panose="02000503020000020003" pitchFamily="2" charset="0"/>
                <a:ea typeface="Calibri" panose="020F0502020204030204" pitchFamily="34" charset="0"/>
              </a:rPr>
              <a:t>Probable cause: 	</a:t>
            </a:r>
            <a:r>
              <a:rPr lang="en-US" sz="2000" dirty="0">
                <a:latin typeface="Avenir Roman" panose="02000503020000020003" pitchFamily="2" charset="0"/>
                <a:ea typeface="Calibri" panose="020F0502020204030204" pitchFamily="34" charset="0"/>
              </a:rPr>
              <a:t>Focal points (local IT staff) at beneficiary institutions are not properly prepared to deliver services and manage NREN services and academic and research community members (students, researchers, and lecturers) are not aware and prepared to harness the benefit of NREN services for the improvement of the teaching, learning and research processes;</a:t>
            </a:r>
          </a:p>
          <a:p>
            <a:pPr>
              <a:spcBef>
                <a:spcPts val="600"/>
              </a:spcBef>
              <a:spcAft>
                <a:spcPts val="1000"/>
              </a:spcAft>
            </a:pPr>
            <a:r>
              <a:rPr lang="en-US" sz="2000" b="1" dirty="0">
                <a:latin typeface="Avenir Roman" panose="02000503020000020003" pitchFamily="2" charset="0"/>
                <a:ea typeface="Calibri" panose="020F0502020204030204" pitchFamily="34" charset="0"/>
              </a:rPr>
              <a:t>Probable reason</a:t>
            </a:r>
            <a:r>
              <a:rPr lang="en-US" sz="2000" dirty="0">
                <a:latin typeface="Avenir Roman" panose="02000503020000020003" pitchFamily="2" charset="0"/>
                <a:ea typeface="Calibri" panose="020F0502020204030204" pitchFamily="34" charset="0"/>
              </a:rPr>
              <a:t>: Lack of technical skills and knowledge (focal points and end users);</a:t>
            </a:r>
          </a:p>
          <a:p>
            <a:pPr marL="3211513" indent="-3211513">
              <a:spcBef>
                <a:spcPts val="600"/>
              </a:spcBef>
              <a:spcAft>
                <a:spcPts val="1000"/>
              </a:spcAft>
            </a:pPr>
            <a:r>
              <a:rPr lang="en-US" sz="2000" b="1" dirty="0">
                <a:latin typeface="Avenir Roman" panose="02000503020000020003" pitchFamily="2" charset="0"/>
              </a:rPr>
              <a:t>How to address the issue: P</a:t>
            </a:r>
            <a:r>
              <a:rPr lang="en-US" sz="2000" dirty="0">
                <a:latin typeface="Avenir Roman" panose="02000503020000020003" pitchFamily="2" charset="0"/>
              </a:rPr>
              <a:t>repare the members of the research and academic communities at beneficiary institutions and at NRENs for the NREN services (general ICT and specific to the academic and scientific community) – through training and other capacity building initiatives.</a:t>
            </a:r>
            <a:endParaRPr lang="en-US" sz="2000" dirty="0"/>
          </a:p>
        </p:txBody>
      </p:sp>
      <p:sp>
        <p:nvSpPr>
          <p:cNvPr id="3" name="Slide Number Placeholder 2">
            <a:extLst>
              <a:ext uri="{FF2B5EF4-FFF2-40B4-BE49-F238E27FC236}">
                <a16:creationId xmlns:a16="http://schemas.microsoft.com/office/drawing/2014/main" id="{CA481D17-2007-9942-B30E-5D9CA79B69A8}"/>
              </a:ext>
            </a:extLst>
          </p:cNvPr>
          <p:cNvSpPr>
            <a:spLocks noGrp="1"/>
          </p:cNvSpPr>
          <p:nvPr>
            <p:ph type="sldNum" sz="quarter" idx="12"/>
          </p:nvPr>
        </p:nvSpPr>
        <p:spPr/>
        <p:txBody>
          <a:bodyPr/>
          <a:lstStyle/>
          <a:p>
            <a:fld id="{B4B5C5FA-1178-944A-9E70-16FB1BB2254C}" type="slidenum">
              <a:rPr lang="en-US" smtClean="0"/>
              <a:t>6</a:t>
            </a:fld>
            <a:endParaRPr lang="en-US" dirty="0"/>
          </a:p>
        </p:txBody>
      </p:sp>
    </p:spTree>
    <p:extLst>
      <p:ext uri="{BB962C8B-B14F-4D97-AF65-F5344CB8AC3E}">
        <p14:creationId xmlns:p14="http://schemas.microsoft.com/office/powerpoint/2010/main" val="261299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C3CFFF1-7825-0240-8D02-C2B8940C75F3}"/>
              </a:ext>
            </a:extLst>
          </p:cNvPr>
          <p:cNvSpPr/>
          <p:nvPr/>
        </p:nvSpPr>
        <p:spPr>
          <a:xfrm>
            <a:off x="630003" y="1422607"/>
            <a:ext cx="3328037" cy="5027619"/>
          </a:xfrm>
          <a:prstGeom prst="roundRect">
            <a:avLst>
              <a:gd name="adj" fmla="val 5713"/>
            </a:avLst>
          </a:prstGeom>
          <a:solidFill>
            <a:srgbClr val="D5FED6">
              <a:alpha val="10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2. </a:t>
            </a:r>
            <a:r>
              <a:rPr lang="en-US" sz="3200" b="1" u="sng" dirty="0">
                <a:solidFill>
                  <a:schemeClr val="accent6">
                    <a:lumMod val="75000"/>
                  </a:schemeClr>
                </a:solidFill>
                <a:latin typeface="Avenir Roman" panose="02000503020000020003" pitchFamily="2" charset="0"/>
              </a:rPr>
              <a:t>Research Problem</a:t>
            </a:r>
          </a:p>
        </p:txBody>
      </p:sp>
      <p:grpSp>
        <p:nvGrpSpPr>
          <p:cNvPr id="40" name="Group 39">
            <a:extLst>
              <a:ext uri="{FF2B5EF4-FFF2-40B4-BE49-F238E27FC236}">
                <a16:creationId xmlns:a16="http://schemas.microsoft.com/office/drawing/2014/main" id="{9531D67C-5489-5B4E-8F54-2753AC28E390}"/>
              </a:ext>
            </a:extLst>
          </p:cNvPr>
          <p:cNvGrpSpPr>
            <a:grpSpLocks noChangeAspect="1"/>
          </p:cNvGrpSpPr>
          <p:nvPr/>
        </p:nvGrpSpPr>
        <p:grpSpPr>
          <a:xfrm>
            <a:off x="1388190" y="1557463"/>
            <a:ext cx="1811662" cy="1782301"/>
            <a:chOff x="419725" y="1543987"/>
            <a:chExt cx="2038662" cy="2005622"/>
          </a:xfrm>
        </p:grpSpPr>
        <p:sp>
          <p:nvSpPr>
            <p:cNvPr id="43" name="Rounded Rectangle 42">
              <a:extLst>
                <a:ext uri="{FF2B5EF4-FFF2-40B4-BE49-F238E27FC236}">
                  <a16:creationId xmlns:a16="http://schemas.microsoft.com/office/drawing/2014/main" id="{7D7D3310-AD57-3B4A-97E6-1DC27550AB19}"/>
                </a:ext>
              </a:extLst>
            </p:cNvPr>
            <p:cNvSpPr/>
            <p:nvPr/>
          </p:nvSpPr>
          <p:spPr>
            <a:xfrm>
              <a:off x="419725" y="1543987"/>
              <a:ext cx="2038662" cy="2005622"/>
            </a:xfrm>
            <a:prstGeom prst="roundRect">
              <a:avLst>
                <a:gd name="adj" fmla="val 9940"/>
              </a:avLst>
            </a:prstGeom>
            <a:solidFill>
              <a:srgbClr val="E6F5F5"/>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67FF1A6-9CA4-0D42-984C-4B072AB9B21A}"/>
                </a:ext>
              </a:extLst>
            </p:cNvPr>
            <p:cNvSpPr txBox="1"/>
            <p:nvPr/>
          </p:nvSpPr>
          <p:spPr>
            <a:xfrm>
              <a:off x="850906" y="3176561"/>
              <a:ext cx="1317356" cy="307777"/>
            </a:xfrm>
            <a:prstGeom prst="rect">
              <a:avLst/>
            </a:prstGeom>
            <a:noFill/>
          </p:spPr>
          <p:txBody>
            <a:bodyPr wrap="square" rtlCol="0">
              <a:spAutoFit/>
            </a:bodyPr>
            <a:lstStyle/>
            <a:p>
              <a:pPr algn="ctr"/>
              <a:r>
                <a:rPr lang="en-US" sz="1400" dirty="0">
                  <a:solidFill>
                    <a:schemeClr val="accent6">
                      <a:lumMod val="75000"/>
                    </a:schemeClr>
                  </a:solidFill>
                  <a:latin typeface="Avenir Book" panose="02000503020000020003" pitchFamily="2" charset="0"/>
                </a:rPr>
                <a:t>MoRENet </a:t>
              </a:r>
            </a:p>
          </p:txBody>
        </p:sp>
        <p:sp>
          <p:nvSpPr>
            <p:cNvPr id="47" name="TextBox 46">
              <a:extLst>
                <a:ext uri="{FF2B5EF4-FFF2-40B4-BE49-F238E27FC236}">
                  <a16:creationId xmlns:a16="http://schemas.microsoft.com/office/drawing/2014/main" id="{1A74A1FE-BA7A-8B4C-B359-9DCCFCE43255}"/>
                </a:ext>
              </a:extLst>
            </p:cNvPr>
            <p:cNvSpPr txBox="1"/>
            <p:nvPr/>
          </p:nvSpPr>
          <p:spPr>
            <a:xfrm>
              <a:off x="588936" y="1619572"/>
              <a:ext cx="1715854" cy="380975"/>
            </a:xfrm>
            <a:prstGeom prst="rect">
              <a:avLst/>
            </a:prstGeom>
            <a:solidFill>
              <a:srgbClr val="D4E5E5"/>
            </a:solidFill>
            <a:ln>
              <a:noFill/>
            </a:ln>
          </p:spPr>
          <p:txBody>
            <a:bodyPr wrap="square" rtlCol="0">
              <a:spAutoFit/>
            </a:bodyPr>
            <a:lstStyle/>
            <a:p>
              <a:pPr algn="ctr"/>
              <a:r>
                <a:rPr lang="en-US" sz="1600" b="1" dirty="0">
                  <a:latin typeface="Avenir Book" panose="02000503020000020003" pitchFamily="2" charset="0"/>
                </a:rPr>
                <a:t>NREN </a:t>
              </a:r>
            </a:p>
          </p:txBody>
        </p:sp>
        <p:pic>
          <p:nvPicPr>
            <p:cNvPr id="48" name="Picture 47">
              <a:extLst>
                <a:ext uri="{FF2B5EF4-FFF2-40B4-BE49-F238E27FC236}">
                  <a16:creationId xmlns:a16="http://schemas.microsoft.com/office/drawing/2014/main" id="{B0BCB81D-3614-7744-B6C7-3EF4A7204D9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3536" y="2053243"/>
              <a:ext cx="1106654" cy="1118352"/>
            </a:xfrm>
            <a:prstGeom prst="rect">
              <a:avLst/>
            </a:prstGeom>
          </p:spPr>
        </p:pic>
      </p:grpSp>
      <p:sp>
        <p:nvSpPr>
          <p:cNvPr id="25" name="TextBox 24">
            <a:extLst>
              <a:ext uri="{FF2B5EF4-FFF2-40B4-BE49-F238E27FC236}">
                <a16:creationId xmlns:a16="http://schemas.microsoft.com/office/drawing/2014/main" id="{86530B46-3A99-7C47-8FC1-46A47D7E3F2F}"/>
              </a:ext>
            </a:extLst>
          </p:cNvPr>
          <p:cNvSpPr txBox="1"/>
          <p:nvPr/>
        </p:nvSpPr>
        <p:spPr>
          <a:xfrm>
            <a:off x="630004" y="3595243"/>
            <a:ext cx="3328038" cy="1308050"/>
          </a:xfrm>
          <a:prstGeom prst="rect">
            <a:avLst/>
          </a:prstGeom>
          <a:noFill/>
        </p:spPr>
        <p:txBody>
          <a:bodyPr wrap="square" rtlCol="0">
            <a:spAutoFit/>
          </a:bodyPr>
          <a:lstStyle>
            <a:defPPr>
              <a:defRPr lang="en-US"/>
            </a:defPPr>
            <a:lvl1pPr marL="215900" indent="-215900">
              <a:spcBef>
                <a:spcPts val="600"/>
              </a:spcBef>
              <a:buFont typeface="Arial" panose="020B0604020202020204" pitchFamily="34" charset="0"/>
              <a:buChar char="•"/>
              <a:defRPr sz="1600">
                <a:latin typeface="Avenir Roman" panose="02000503020000020003" pitchFamily="2" charset="0"/>
              </a:defRPr>
            </a:lvl1pPr>
          </a:lstStyle>
          <a:p>
            <a:r>
              <a:rPr lang="en-US" dirty="0"/>
              <a:t>Hight trained staff</a:t>
            </a:r>
          </a:p>
          <a:p>
            <a:r>
              <a:rPr lang="en-US" dirty="0"/>
              <a:t>1 service (area) </a:t>
            </a:r>
            <a:r>
              <a:rPr lang="en-US" dirty="0">
                <a:sym typeface="Wingdings" pitchFamily="2" charset="2"/>
              </a:rPr>
              <a:t> 1+ personnel</a:t>
            </a:r>
          </a:p>
          <a:p>
            <a:r>
              <a:rPr lang="en-US" dirty="0">
                <a:sym typeface="Wingdings" pitchFamily="2" charset="2"/>
              </a:rPr>
              <a:t>Dedicated service per person</a:t>
            </a:r>
          </a:p>
          <a:p>
            <a:r>
              <a:rPr lang="en-US" dirty="0">
                <a:sym typeface="Wingdings" pitchFamily="2" charset="2"/>
              </a:rPr>
              <a:t>Multiple institutions to attend</a:t>
            </a:r>
            <a:endParaRPr lang="en-US" dirty="0"/>
          </a:p>
        </p:txBody>
      </p:sp>
      <p:sp>
        <p:nvSpPr>
          <p:cNvPr id="27" name="TextBox 26">
            <a:extLst>
              <a:ext uri="{FF2B5EF4-FFF2-40B4-BE49-F238E27FC236}">
                <a16:creationId xmlns:a16="http://schemas.microsoft.com/office/drawing/2014/main" id="{54E28E6A-2C01-5D46-AF89-B554BF314F2F}"/>
              </a:ext>
            </a:extLst>
          </p:cNvPr>
          <p:cNvSpPr txBox="1"/>
          <p:nvPr/>
        </p:nvSpPr>
        <p:spPr>
          <a:xfrm>
            <a:off x="630004" y="5104789"/>
            <a:ext cx="3328037" cy="923330"/>
          </a:xfrm>
          <a:prstGeom prst="rect">
            <a:avLst/>
          </a:prstGeom>
          <a:solidFill>
            <a:schemeClr val="accent6">
              <a:lumMod val="20000"/>
              <a:lumOff val="80000"/>
            </a:schemeClr>
          </a:solidFill>
        </p:spPr>
        <p:txBody>
          <a:bodyPr wrap="square" rtlCol="0">
            <a:spAutoFit/>
          </a:bodyPr>
          <a:lstStyle/>
          <a:p>
            <a:r>
              <a:rPr lang="en-US" dirty="0">
                <a:latin typeface="Avenir Roman" panose="02000503020000020003" pitchFamily="2" charset="0"/>
              </a:rPr>
              <a:t>Services (NREN side)</a:t>
            </a:r>
          </a:p>
          <a:p>
            <a:pPr marL="285750" indent="-285750">
              <a:buFont typeface="Arial" panose="020B0604020202020204" pitchFamily="34" charset="0"/>
              <a:buChar char="•"/>
            </a:pPr>
            <a:r>
              <a:rPr lang="en-US" dirty="0">
                <a:latin typeface="Avenir Roman" panose="02000503020000020003" pitchFamily="2" charset="0"/>
              </a:rPr>
              <a:t>☑ 🙂Quality </a:t>
            </a:r>
          </a:p>
          <a:p>
            <a:pPr marL="285750" indent="-285750">
              <a:buFont typeface="Arial" panose="020B0604020202020204" pitchFamily="34" charset="0"/>
              <a:buChar char="•"/>
            </a:pPr>
            <a:r>
              <a:rPr lang="en-US" dirty="0">
                <a:latin typeface="Avenir Roman" panose="02000503020000020003" pitchFamily="2" charset="0"/>
              </a:rPr>
              <a:t>☑ 🙂 Availability </a:t>
            </a:r>
          </a:p>
        </p:txBody>
      </p:sp>
      <p:sp>
        <p:nvSpPr>
          <p:cNvPr id="58" name="Rounded Rectangle 57">
            <a:extLst>
              <a:ext uri="{FF2B5EF4-FFF2-40B4-BE49-F238E27FC236}">
                <a16:creationId xmlns:a16="http://schemas.microsoft.com/office/drawing/2014/main" id="{C28FC606-F6F8-1A4B-96BC-9080C0289441}"/>
              </a:ext>
            </a:extLst>
          </p:cNvPr>
          <p:cNvSpPr/>
          <p:nvPr/>
        </p:nvSpPr>
        <p:spPr>
          <a:xfrm>
            <a:off x="4591226" y="1422607"/>
            <a:ext cx="7407186" cy="5027619"/>
          </a:xfrm>
          <a:prstGeom prst="roundRect">
            <a:avLst>
              <a:gd name="adj" fmla="val 5713"/>
            </a:avLst>
          </a:prstGeom>
          <a:solidFill>
            <a:schemeClr val="accent2">
              <a:lumMod val="20000"/>
              <a:lumOff val="80000"/>
              <a:alpha val="1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0CA05E31-CA4D-2644-A6C7-9C9336FBDFA0}"/>
              </a:ext>
            </a:extLst>
          </p:cNvPr>
          <p:cNvSpPr txBox="1"/>
          <p:nvPr/>
        </p:nvSpPr>
        <p:spPr>
          <a:xfrm>
            <a:off x="8101833" y="2448614"/>
            <a:ext cx="3998309" cy="1077218"/>
          </a:xfrm>
          <a:prstGeom prst="rect">
            <a:avLst/>
          </a:prstGeom>
          <a:noFill/>
        </p:spPr>
        <p:txBody>
          <a:bodyPr wrap="square" rtlCol="0">
            <a:spAutoFit/>
          </a:bodyPr>
          <a:lstStyle/>
          <a:p>
            <a:pPr>
              <a:spcBef>
                <a:spcPts val="600"/>
              </a:spcBef>
            </a:pPr>
            <a:r>
              <a:rPr lang="en-US" dirty="0">
                <a:latin typeface="Avenir Roman" panose="02000503020000020003" pitchFamily="2" charset="0"/>
              </a:rPr>
              <a:t>How prepared are the local staff to:</a:t>
            </a:r>
          </a:p>
          <a:p>
            <a:pPr marL="285750" indent="-285750">
              <a:spcBef>
                <a:spcPts val="600"/>
              </a:spcBef>
              <a:buFont typeface="Arial" panose="020B0604020202020204" pitchFamily="34" charset="0"/>
              <a:buChar char="•"/>
            </a:pPr>
            <a:r>
              <a:rPr lang="en-US" dirty="0">
                <a:latin typeface="Avenir Roman" panose="02000503020000020003" pitchFamily="2" charset="0"/>
              </a:rPr>
              <a:t>Make services available</a:t>
            </a:r>
          </a:p>
          <a:p>
            <a:pPr marL="285750" indent="-285750">
              <a:spcBef>
                <a:spcPts val="600"/>
              </a:spcBef>
              <a:buFont typeface="Arial" panose="020B0604020202020204" pitchFamily="34" charset="0"/>
              <a:buChar char="•"/>
            </a:pPr>
            <a:r>
              <a:rPr lang="en-US" dirty="0">
                <a:latin typeface="Avenir Roman" panose="02000503020000020003" pitchFamily="2" charset="0"/>
              </a:rPr>
              <a:t>Make services used by the end users</a:t>
            </a:r>
          </a:p>
        </p:txBody>
      </p:sp>
      <p:grpSp>
        <p:nvGrpSpPr>
          <p:cNvPr id="49" name="Group 48">
            <a:extLst>
              <a:ext uri="{FF2B5EF4-FFF2-40B4-BE49-F238E27FC236}">
                <a16:creationId xmlns:a16="http://schemas.microsoft.com/office/drawing/2014/main" id="{04E2BB27-9479-CD42-9FDF-71928BE9E6FC}"/>
              </a:ext>
            </a:extLst>
          </p:cNvPr>
          <p:cNvGrpSpPr>
            <a:grpSpLocks noChangeAspect="1"/>
          </p:cNvGrpSpPr>
          <p:nvPr/>
        </p:nvGrpSpPr>
        <p:grpSpPr>
          <a:xfrm>
            <a:off x="4981970" y="1557463"/>
            <a:ext cx="2486677" cy="2083294"/>
            <a:chOff x="5939790" y="1426336"/>
            <a:chExt cx="2651199" cy="2221128"/>
          </a:xfrm>
        </p:grpSpPr>
        <p:sp>
          <p:nvSpPr>
            <p:cNvPr id="50" name="Rounded Rectangle 49">
              <a:extLst>
                <a:ext uri="{FF2B5EF4-FFF2-40B4-BE49-F238E27FC236}">
                  <a16:creationId xmlns:a16="http://schemas.microsoft.com/office/drawing/2014/main" id="{F64019FC-A7AD-A142-BFBE-F309B898DF25}"/>
                </a:ext>
              </a:extLst>
            </p:cNvPr>
            <p:cNvSpPr/>
            <p:nvPr/>
          </p:nvSpPr>
          <p:spPr>
            <a:xfrm>
              <a:off x="6062598" y="1426336"/>
              <a:ext cx="2451220" cy="2221128"/>
            </a:xfrm>
            <a:prstGeom prst="roundRect">
              <a:avLst>
                <a:gd name="adj" fmla="val 9940"/>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BF3979A-66C0-6749-9FF7-D3BC81EE999C}"/>
                </a:ext>
              </a:extLst>
            </p:cNvPr>
            <p:cNvSpPr txBox="1"/>
            <p:nvPr/>
          </p:nvSpPr>
          <p:spPr>
            <a:xfrm>
              <a:off x="6190853" y="1492013"/>
              <a:ext cx="2141339" cy="328140"/>
            </a:xfrm>
            <a:prstGeom prst="rect">
              <a:avLst/>
            </a:prstGeom>
            <a:solidFill>
              <a:schemeClr val="tx2">
                <a:lumMod val="20000"/>
                <a:lumOff val="80000"/>
              </a:schemeClr>
            </a:solidFill>
            <a:ln>
              <a:noFill/>
            </a:ln>
          </p:spPr>
          <p:txBody>
            <a:bodyPr wrap="square" rtlCol="0">
              <a:spAutoFit/>
            </a:bodyPr>
            <a:lstStyle>
              <a:defPPr>
                <a:defRPr lang="en-US"/>
              </a:defPPr>
              <a:lvl1pPr algn="ctr">
                <a:defRPr b="1">
                  <a:latin typeface="Avenir Book" panose="02000503020000020003" pitchFamily="2" charset="0"/>
                </a:defRPr>
              </a:lvl1pPr>
            </a:lstStyle>
            <a:p>
              <a:r>
                <a:rPr lang="en-US" sz="1400" dirty="0"/>
                <a:t>Beneficiary institutions </a:t>
              </a:r>
            </a:p>
          </p:txBody>
        </p:sp>
        <p:pic>
          <p:nvPicPr>
            <p:cNvPr id="52" name="Picture 51">
              <a:extLst>
                <a:ext uri="{FF2B5EF4-FFF2-40B4-BE49-F238E27FC236}">
                  <a16:creationId xmlns:a16="http://schemas.microsoft.com/office/drawing/2014/main" id="{1FF2EA8E-8651-8B4C-9194-29E7A0F84C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70984" y="1853372"/>
              <a:ext cx="1592297" cy="1383930"/>
            </a:xfrm>
            <a:prstGeom prst="rect">
              <a:avLst/>
            </a:prstGeom>
          </p:spPr>
        </p:pic>
        <p:sp>
          <p:nvSpPr>
            <p:cNvPr id="53" name="TextBox 52">
              <a:extLst>
                <a:ext uri="{FF2B5EF4-FFF2-40B4-BE49-F238E27FC236}">
                  <a16:creationId xmlns:a16="http://schemas.microsoft.com/office/drawing/2014/main" id="{CB7E2249-7AC1-864C-A84E-D7D4775C2C18}"/>
                </a:ext>
              </a:extLst>
            </p:cNvPr>
            <p:cNvSpPr txBox="1"/>
            <p:nvPr/>
          </p:nvSpPr>
          <p:spPr>
            <a:xfrm>
              <a:off x="5939790" y="3272325"/>
              <a:ext cx="2651199" cy="286115"/>
            </a:xfrm>
            <a:prstGeom prst="rect">
              <a:avLst/>
            </a:prstGeom>
            <a:noFill/>
          </p:spPr>
          <p:txBody>
            <a:bodyPr wrap="square" rtlCol="0">
              <a:spAutoFit/>
            </a:bodyPr>
            <a:lstStyle/>
            <a:p>
              <a:pPr algn="ctr"/>
              <a:r>
                <a:rPr lang="en-US" sz="1200" dirty="0">
                  <a:solidFill>
                    <a:schemeClr val="accent6">
                      <a:lumMod val="75000"/>
                    </a:schemeClr>
                  </a:solidFill>
                  <a:latin typeface="Avenir Book" panose="02000503020000020003" pitchFamily="2" charset="0"/>
                </a:rPr>
                <a:t>University, Research Institution  </a:t>
              </a:r>
            </a:p>
          </p:txBody>
        </p:sp>
      </p:grpSp>
      <p:sp>
        <p:nvSpPr>
          <p:cNvPr id="26" name="TextBox 25">
            <a:extLst>
              <a:ext uri="{FF2B5EF4-FFF2-40B4-BE49-F238E27FC236}">
                <a16:creationId xmlns:a16="http://schemas.microsoft.com/office/drawing/2014/main" id="{2B6D11F2-3C06-DA48-B8D9-3F3E57652970}"/>
              </a:ext>
            </a:extLst>
          </p:cNvPr>
          <p:cNvSpPr txBox="1"/>
          <p:nvPr/>
        </p:nvSpPr>
        <p:spPr>
          <a:xfrm>
            <a:off x="4769241" y="3917206"/>
            <a:ext cx="3957847" cy="984885"/>
          </a:xfrm>
          <a:prstGeom prst="rect">
            <a:avLst/>
          </a:prstGeom>
          <a:noFill/>
        </p:spPr>
        <p:txBody>
          <a:bodyPr wrap="square" rtlCol="0">
            <a:spAutoFit/>
          </a:bodyPr>
          <a:lstStyle/>
          <a:p>
            <a:pPr marL="215900" indent="-215900">
              <a:spcBef>
                <a:spcPts val="600"/>
              </a:spcBef>
              <a:buFont typeface="Arial" panose="020B0604020202020204" pitchFamily="34" charset="0"/>
              <a:buChar char="•"/>
            </a:pPr>
            <a:r>
              <a:rPr lang="en-US" sz="1600" dirty="0">
                <a:latin typeface="Avenir Roman" panose="02000503020000020003" pitchFamily="2" charset="0"/>
              </a:rPr>
              <a:t>Low/medium trained staff</a:t>
            </a:r>
          </a:p>
          <a:p>
            <a:pPr marL="215900" indent="-215900">
              <a:spcBef>
                <a:spcPts val="600"/>
              </a:spcBef>
              <a:buFont typeface="Arial" panose="020B0604020202020204" pitchFamily="34" charset="0"/>
              <a:buChar char="•"/>
            </a:pPr>
            <a:r>
              <a:rPr lang="en-US" sz="1600" dirty="0">
                <a:latin typeface="Avenir Roman" panose="02000503020000020003" pitchFamily="2" charset="0"/>
              </a:rPr>
              <a:t>1 </a:t>
            </a:r>
            <a:r>
              <a:rPr lang="en-US" sz="1600" dirty="0">
                <a:latin typeface="Avenir Roman" panose="02000503020000020003" pitchFamily="2" charset="0"/>
                <a:sym typeface="Wingdings" pitchFamily="2" charset="2"/>
              </a:rPr>
              <a:t>person  all services (local + NREN)</a:t>
            </a:r>
          </a:p>
          <a:p>
            <a:pPr marL="215900" indent="-215900">
              <a:spcBef>
                <a:spcPts val="600"/>
              </a:spcBef>
              <a:buFont typeface="Arial" panose="020B0604020202020204" pitchFamily="34" charset="0"/>
              <a:buChar char="•"/>
            </a:pPr>
            <a:r>
              <a:rPr lang="en-US" sz="1600" dirty="0">
                <a:latin typeface="Avenir Roman" panose="02000503020000020003" pitchFamily="2" charset="0"/>
                <a:sym typeface="Wingdings" pitchFamily="2" charset="2"/>
              </a:rPr>
              <a:t>New services (NREN)  few trainings</a:t>
            </a:r>
            <a:endParaRPr lang="en-US" sz="1600" dirty="0">
              <a:latin typeface="Avenir Roman" panose="02000503020000020003" pitchFamily="2" charset="0"/>
            </a:endParaRPr>
          </a:p>
        </p:txBody>
      </p:sp>
      <p:sp>
        <p:nvSpPr>
          <p:cNvPr id="28" name="TextBox 27">
            <a:extLst>
              <a:ext uri="{FF2B5EF4-FFF2-40B4-BE49-F238E27FC236}">
                <a16:creationId xmlns:a16="http://schemas.microsoft.com/office/drawing/2014/main" id="{49775B07-10E2-8941-85C5-FCC151EE7DFB}"/>
              </a:ext>
            </a:extLst>
          </p:cNvPr>
          <p:cNvSpPr txBox="1"/>
          <p:nvPr/>
        </p:nvSpPr>
        <p:spPr>
          <a:xfrm>
            <a:off x="4769241" y="5098172"/>
            <a:ext cx="3957847" cy="923330"/>
          </a:xfrm>
          <a:prstGeom prst="rect">
            <a:avLst/>
          </a:prstGeom>
          <a:solidFill>
            <a:srgbClr val="D4E5E5"/>
          </a:solidFill>
        </p:spPr>
        <p:txBody>
          <a:bodyPr wrap="square" rtlCol="0">
            <a:spAutoFit/>
          </a:bodyPr>
          <a:lstStyle/>
          <a:p>
            <a:r>
              <a:rPr lang="en-US" dirty="0">
                <a:latin typeface="Avenir Roman" panose="02000503020000020003" pitchFamily="2" charset="0"/>
              </a:rPr>
              <a:t>Services (institutions side)</a:t>
            </a:r>
          </a:p>
          <a:p>
            <a:pPr marL="285750" indent="-285750">
              <a:buFont typeface="Arial" panose="020B0604020202020204" pitchFamily="34" charset="0"/>
              <a:buChar char="•"/>
            </a:pPr>
            <a:r>
              <a:rPr lang="en-US" dirty="0">
                <a:latin typeface="Avenir Roman" panose="02000503020000020003" pitchFamily="2" charset="0"/>
              </a:rPr>
              <a:t>🤔 Quality </a:t>
            </a:r>
          </a:p>
          <a:p>
            <a:pPr marL="285750" indent="-285750">
              <a:buFont typeface="Arial" panose="020B0604020202020204" pitchFamily="34" charset="0"/>
              <a:buChar char="•"/>
            </a:pPr>
            <a:r>
              <a:rPr lang="en-US" dirty="0">
                <a:latin typeface="Avenir Roman" panose="02000503020000020003" pitchFamily="2" charset="0"/>
              </a:rPr>
              <a:t>🤔 Availability </a:t>
            </a:r>
          </a:p>
        </p:txBody>
      </p:sp>
      <p:sp>
        <p:nvSpPr>
          <p:cNvPr id="44" name="TextBox 43">
            <a:extLst>
              <a:ext uri="{FF2B5EF4-FFF2-40B4-BE49-F238E27FC236}">
                <a16:creationId xmlns:a16="http://schemas.microsoft.com/office/drawing/2014/main" id="{A94C0DAA-A854-F343-8072-FC9698C40C0C}"/>
              </a:ext>
            </a:extLst>
          </p:cNvPr>
          <p:cNvSpPr txBox="1"/>
          <p:nvPr/>
        </p:nvSpPr>
        <p:spPr>
          <a:xfrm>
            <a:off x="9615489" y="4822765"/>
            <a:ext cx="2257286" cy="1569660"/>
          </a:xfrm>
          <a:prstGeom prst="rect">
            <a:avLst/>
          </a:prstGeom>
          <a:noFill/>
        </p:spPr>
        <p:txBody>
          <a:bodyPr wrap="square" rtlCol="0">
            <a:spAutoFit/>
          </a:bodyPr>
          <a:lstStyle/>
          <a:p>
            <a:r>
              <a:rPr lang="en-US" sz="1600" b="1" dirty="0">
                <a:latin typeface="Avenir Roman" panose="02000503020000020003" pitchFamily="2" charset="0"/>
              </a:rPr>
              <a:t>End users:</a:t>
            </a:r>
          </a:p>
          <a:p>
            <a:pPr marL="285750" indent="-285750">
              <a:buFont typeface="Arial" panose="020B0604020202020204" pitchFamily="34" charset="0"/>
              <a:buChar char="•"/>
            </a:pPr>
            <a:r>
              <a:rPr lang="en-US" sz="1600" dirty="0">
                <a:latin typeface="Avenir Roman" panose="02000503020000020003" pitchFamily="2" charset="0"/>
              </a:rPr>
              <a:t>Students </a:t>
            </a:r>
          </a:p>
          <a:p>
            <a:pPr marL="285750" indent="-285750">
              <a:buFont typeface="Arial" panose="020B0604020202020204" pitchFamily="34" charset="0"/>
              <a:buChar char="•"/>
            </a:pPr>
            <a:r>
              <a:rPr lang="en-US" sz="1600" dirty="0">
                <a:latin typeface="Avenir Roman" panose="02000503020000020003" pitchFamily="2" charset="0"/>
              </a:rPr>
              <a:t>Teachers</a:t>
            </a:r>
          </a:p>
          <a:p>
            <a:pPr marL="285750" indent="-285750">
              <a:buFont typeface="Arial" panose="020B0604020202020204" pitchFamily="34" charset="0"/>
              <a:buChar char="•"/>
            </a:pPr>
            <a:r>
              <a:rPr lang="en-US" sz="1600" dirty="0">
                <a:latin typeface="Avenir Roman" panose="02000503020000020003" pitchFamily="2" charset="0"/>
              </a:rPr>
              <a:t>Researchers </a:t>
            </a:r>
          </a:p>
          <a:p>
            <a:pPr marL="285750" indent="-285750">
              <a:buFont typeface="Arial" panose="020B0604020202020204" pitchFamily="34" charset="0"/>
              <a:buChar char="•"/>
            </a:pPr>
            <a:r>
              <a:rPr lang="en-US" sz="1600" dirty="0">
                <a:latin typeface="Avenir Roman" panose="02000503020000020003" pitchFamily="2" charset="0"/>
              </a:rPr>
              <a:t>Local Administrative staff </a:t>
            </a:r>
          </a:p>
        </p:txBody>
      </p:sp>
      <p:sp>
        <p:nvSpPr>
          <p:cNvPr id="45" name="TextBox 44">
            <a:extLst>
              <a:ext uri="{FF2B5EF4-FFF2-40B4-BE49-F238E27FC236}">
                <a16:creationId xmlns:a16="http://schemas.microsoft.com/office/drawing/2014/main" id="{45B04B3A-66E5-0D4A-AE01-B211287E247C}"/>
              </a:ext>
            </a:extLst>
          </p:cNvPr>
          <p:cNvSpPr txBox="1"/>
          <p:nvPr/>
        </p:nvSpPr>
        <p:spPr>
          <a:xfrm>
            <a:off x="9615489" y="4086482"/>
            <a:ext cx="1628613" cy="646331"/>
          </a:xfrm>
          <a:prstGeom prst="rect">
            <a:avLst/>
          </a:prstGeom>
          <a:noFill/>
        </p:spPr>
        <p:txBody>
          <a:bodyPr wrap="square" rtlCol="0">
            <a:spAutoFit/>
          </a:bodyPr>
          <a:lstStyle/>
          <a:p>
            <a:r>
              <a:rPr lang="en-US" b="1" dirty="0">
                <a:latin typeface="Avenir Roman" panose="02000503020000020003" pitchFamily="2" charset="0"/>
              </a:rPr>
              <a:t>Focal points </a:t>
            </a:r>
            <a:r>
              <a:rPr lang="en-US" dirty="0">
                <a:latin typeface="Avenir Roman" panose="02000503020000020003" pitchFamily="2" charset="0"/>
              </a:rPr>
              <a:t>(local IT staff)</a:t>
            </a:r>
          </a:p>
        </p:txBody>
      </p:sp>
      <p:sp>
        <p:nvSpPr>
          <p:cNvPr id="3" name="Slide Number Placeholder 2">
            <a:extLst>
              <a:ext uri="{FF2B5EF4-FFF2-40B4-BE49-F238E27FC236}">
                <a16:creationId xmlns:a16="http://schemas.microsoft.com/office/drawing/2014/main" id="{BCEA7D4D-B12E-7649-AC89-EDCAF8ABB667}"/>
              </a:ext>
            </a:extLst>
          </p:cNvPr>
          <p:cNvSpPr>
            <a:spLocks noGrp="1"/>
          </p:cNvSpPr>
          <p:nvPr>
            <p:ph type="sldNum" sz="quarter" idx="12"/>
          </p:nvPr>
        </p:nvSpPr>
        <p:spPr/>
        <p:txBody>
          <a:bodyPr/>
          <a:lstStyle/>
          <a:p>
            <a:fld id="{B4B5C5FA-1178-944A-9E70-16FB1BB2254C}" type="slidenum">
              <a:rPr lang="en-US" smtClean="0"/>
              <a:t>7</a:t>
            </a:fld>
            <a:endParaRPr lang="en-US" dirty="0"/>
          </a:p>
        </p:txBody>
      </p:sp>
    </p:spTree>
    <p:extLst>
      <p:ext uri="{BB962C8B-B14F-4D97-AF65-F5344CB8AC3E}">
        <p14:creationId xmlns:p14="http://schemas.microsoft.com/office/powerpoint/2010/main" val="273904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p:bldP spid="26" grpId="0"/>
      <p:bldP spid="28"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3293479" y="838916"/>
            <a:ext cx="5186597" cy="433699"/>
          </a:xfrm>
        </p:spPr>
        <p:txBody>
          <a:bodyPr numCol="1">
            <a:normAutofit/>
          </a:bodyPr>
          <a:lstStyle/>
          <a:p>
            <a:pPr marL="0" indent="0">
              <a:buNone/>
            </a:pPr>
            <a:r>
              <a:rPr lang="en-US" sz="2400" dirty="0">
                <a:latin typeface="Avenir Roman" panose="02000503020000020003" pitchFamily="2" charset="0"/>
              </a:rPr>
              <a:t>MoRENet Academy</a:t>
            </a:r>
          </a:p>
        </p:txBody>
      </p:sp>
      <p:pic>
        <p:nvPicPr>
          <p:cNvPr id="6" name="Picture 5">
            <a:extLst>
              <a:ext uri="{FF2B5EF4-FFF2-40B4-BE49-F238E27FC236}">
                <a16:creationId xmlns:a16="http://schemas.microsoft.com/office/drawing/2014/main" id="{7D513B7E-4CA1-B34F-8483-A559A5B0B02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57112" y="3547694"/>
            <a:ext cx="3599411" cy="2930991"/>
          </a:xfrm>
          <a:prstGeom prst="rect">
            <a:avLst/>
          </a:prstGeom>
          <a:effectLst>
            <a:softEdge rad="317500"/>
          </a:effectLst>
        </p:spPr>
      </p:pic>
      <p:pic>
        <p:nvPicPr>
          <p:cNvPr id="7" name="Picture 6">
            <a:extLst>
              <a:ext uri="{FF2B5EF4-FFF2-40B4-BE49-F238E27FC236}">
                <a16:creationId xmlns:a16="http://schemas.microsoft.com/office/drawing/2014/main" id="{24563399-9333-C542-A10A-248B49974B0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30848" y="1286549"/>
            <a:ext cx="3122119" cy="2261145"/>
          </a:xfrm>
          <a:prstGeom prst="rect">
            <a:avLst/>
          </a:prstGeom>
        </p:spPr>
      </p:pic>
      <p:sp>
        <p:nvSpPr>
          <p:cNvPr id="8" name="Rectangle 7">
            <a:extLst>
              <a:ext uri="{FF2B5EF4-FFF2-40B4-BE49-F238E27FC236}">
                <a16:creationId xmlns:a16="http://schemas.microsoft.com/office/drawing/2014/main" id="{D3469FD5-7DC8-1C47-A6FF-5D9CF56AA123}"/>
              </a:ext>
            </a:extLst>
          </p:cNvPr>
          <p:cNvSpPr/>
          <p:nvPr/>
        </p:nvSpPr>
        <p:spPr>
          <a:xfrm>
            <a:off x="1078271" y="1374554"/>
            <a:ext cx="6913334" cy="1532572"/>
          </a:xfrm>
          <a:prstGeom prst="rect">
            <a:avLst/>
          </a:prstGeom>
          <a:solidFill>
            <a:srgbClr val="D5FED6"/>
          </a:solidFill>
          <a:effectLst>
            <a:softEdge rad="63500"/>
          </a:effectLst>
        </p:spPr>
        <p:txBody>
          <a:bodyPr wrap="square" lIns="144000" tIns="108000" rIns="108000" bIns="108000">
            <a:spAutoFit/>
          </a:bodyPr>
          <a:lstStyle/>
          <a:p>
            <a:pPr>
              <a:lnSpc>
                <a:spcPct val="120000"/>
              </a:lnSpc>
              <a:spcBef>
                <a:spcPts val="600"/>
              </a:spcBef>
              <a:spcAft>
                <a:spcPts val="600"/>
              </a:spcAft>
            </a:pPr>
            <a:r>
              <a:rPr lang="en-US" b="1" dirty="0">
                <a:latin typeface="Avenir Light" panose="020B0402020203020204" pitchFamily="34" charset="77"/>
                <a:ea typeface="Times New Roman" panose="02020603050405020304" pitchFamily="18" charset="0"/>
                <a:cs typeface="Times New Roman" panose="02020603050405020304" pitchFamily="18" charset="0"/>
              </a:rPr>
              <a:t>MoRENet Academy </a:t>
            </a:r>
            <a:r>
              <a:rPr lang="en-US" dirty="0">
                <a:latin typeface="Avenir Light" panose="020B0402020203020204" pitchFamily="34" charset="77"/>
                <a:ea typeface="Times New Roman" panose="02020603050405020304" pitchFamily="18" charset="0"/>
                <a:cs typeface="Times New Roman" panose="02020603050405020304" pitchFamily="18" charset="0"/>
              </a:rPr>
              <a:t>– the MoRENet service unit for implementing and supporting </a:t>
            </a:r>
            <a:r>
              <a:rPr lang="en-US" b="1" dirty="0">
                <a:latin typeface="Avenir Light" panose="020B0402020203020204" pitchFamily="34" charset="77"/>
                <a:ea typeface="Times New Roman" panose="02020603050405020304" pitchFamily="18" charset="0"/>
                <a:cs typeface="Times New Roman" panose="02020603050405020304" pitchFamily="18" charset="0"/>
              </a:rPr>
              <a:t>capacity building</a:t>
            </a:r>
            <a:r>
              <a:rPr lang="en-US" dirty="0">
                <a:latin typeface="Avenir Light" panose="020B0402020203020204" pitchFamily="34" charset="77"/>
                <a:ea typeface="Times New Roman" panose="02020603050405020304" pitchFamily="18" charset="0"/>
                <a:cs typeface="Times New Roman" panose="02020603050405020304" pitchFamily="18" charset="0"/>
              </a:rPr>
              <a:t>, </a:t>
            </a:r>
            <a:r>
              <a:rPr lang="en-US" b="1" dirty="0">
                <a:latin typeface="Avenir Light" panose="020B0402020203020204" pitchFamily="34" charset="77"/>
                <a:ea typeface="Times New Roman" panose="02020603050405020304" pitchFamily="18" charset="0"/>
                <a:cs typeface="Times New Roman" panose="02020603050405020304" pitchFamily="18" charset="0"/>
              </a:rPr>
              <a:t>talent discovery,</a:t>
            </a:r>
            <a:r>
              <a:rPr lang="en-US" dirty="0">
                <a:latin typeface="Avenir Light" panose="020B0402020203020204" pitchFamily="34" charset="77"/>
                <a:ea typeface="Times New Roman" panose="02020603050405020304" pitchFamily="18" charset="0"/>
                <a:cs typeface="Times New Roman" panose="02020603050405020304" pitchFamily="18" charset="0"/>
              </a:rPr>
              <a:t> technological </a:t>
            </a:r>
            <a:r>
              <a:rPr lang="en-US" b="1" dirty="0">
                <a:latin typeface="Avenir Light" panose="020B0402020203020204" pitchFamily="34" charset="77"/>
                <a:ea typeface="Times New Roman" panose="02020603050405020304" pitchFamily="18" charset="0"/>
                <a:cs typeface="Times New Roman" panose="02020603050405020304" pitchFamily="18" charset="0"/>
              </a:rPr>
              <a:t>innovation</a:t>
            </a:r>
            <a:r>
              <a:rPr lang="en-US" dirty="0">
                <a:latin typeface="Avenir Light" panose="020B0402020203020204" pitchFamily="34" charset="77"/>
                <a:ea typeface="Times New Roman" panose="02020603050405020304" pitchFamily="18" charset="0"/>
                <a:cs typeface="Times New Roman" panose="02020603050405020304" pitchFamily="18" charset="0"/>
              </a:rPr>
              <a:t> development and ICT knowledge dissemination within the network's beneficiary community.</a:t>
            </a:r>
            <a:endParaRPr lang="en-US" dirty="0">
              <a:latin typeface="Avenir Light" panose="020B0402020203020204" pitchFamily="34" charset="77"/>
            </a:endParaRPr>
          </a:p>
        </p:txBody>
      </p:sp>
      <p:sp>
        <p:nvSpPr>
          <p:cNvPr id="9" name="Rectangle 8">
            <a:extLst>
              <a:ext uri="{FF2B5EF4-FFF2-40B4-BE49-F238E27FC236}">
                <a16:creationId xmlns:a16="http://schemas.microsoft.com/office/drawing/2014/main" id="{687F35AB-86FD-8743-9E27-FA10452ACFD3}"/>
              </a:ext>
            </a:extLst>
          </p:cNvPr>
          <p:cNvSpPr/>
          <p:nvPr/>
        </p:nvSpPr>
        <p:spPr>
          <a:xfrm>
            <a:off x="713855" y="763329"/>
            <a:ext cx="2548329" cy="523220"/>
          </a:xfrm>
          <a:prstGeom prst="rect">
            <a:avLst/>
          </a:prstGeom>
        </p:spPr>
        <p:txBody>
          <a:bodyPr wrap="square">
            <a:spAutoFit/>
          </a:bodyPr>
          <a:lstStyle/>
          <a:p>
            <a:r>
              <a:rPr lang="en-US" sz="2800" dirty="0">
                <a:solidFill>
                  <a:srgbClr val="80A4A6"/>
                </a:solidFill>
                <a:latin typeface="Avenir Black" panose="02000503020000020003" pitchFamily="2" charset="0"/>
              </a:rPr>
              <a:t>Our Solution </a:t>
            </a:r>
          </a:p>
        </p:txBody>
      </p:sp>
      <p:pic>
        <p:nvPicPr>
          <p:cNvPr id="10" name="Picture 9">
            <a:extLst>
              <a:ext uri="{FF2B5EF4-FFF2-40B4-BE49-F238E27FC236}">
                <a16:creationId xmlns:a16="http://schemas.microsoft.com/office/drawing/2014/main" id="{3843FE50-283E-6640-95CC-A4A1987145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6619" y="3547694"/>
            <a:ext cx="4260871" cy="2840580"/>
          </a:xfrm>
          <a:prstGeom prst="rect">
            <a:avLst/>
          </a:prstGeom>
          <a:effectLst>
            <a:softEdge rad="127000"/>
          </a:effectLst>
        </p:spPr>
      </p:pic>
      <p:sp>
        <p:nvSpPr>
          <p:cNvPr id="2" name="Slide Number Placeholder 1">
            <a:extLst>
              <a:ext uri="{FF2B5EF4-FFF2-40B4-BE49-F238E27FC236}">
                <a16:creationId xmlns:a16="http://schemas.microsoft.com/office/drawing/2014/main" id="{D5629CC6-3966-0A42-AC26-D12EB104A584}"/>
              </a:ext>
            </a:extLst>
          </p:cNvPr>
          <p:cNvSpPr>
            <a:spLocks noGrp="1"/>
          </p:cNvSpPr>
          <p:nvPr>
            <p:ph type="sldNum" sz="quarter" idx="12"/>
          </p:nvPr>
        </p:nvSpPr>
        <p:spPr/>
        <p:txBody>
          <a:bodyPr/>
          <a:lstStyle/>
          <a:p>
            <a:fld id="{B4B5C5FA-1178-944A-9E70-16FB1BB2254C}" type="slidenum">
              <a:rPr lang="en-US" smtClean="0"/>
              <a:t>8</a:t>
            </a:fld>
            <a:endParaRPr lang="en-US" dirty="0"/>
          </a:p>
        </p:txBody>
      </p:sp>
    </p:spTree>
    <p:extLst>
      <p:ext uri="{BB962C8B-B14F-4D97-AF65-F5344CB8AC3E}">
        <p14:creationId xmlns:p14="http://schemas.microsoft.com/office/powerpoint/2010/main" val="237476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69D9-4FDB-2E47-8A8C-32FAE3BEAF21}"/>
              </a:ext>
            </a:extLst>
          </p:cNvPr>
          <p:cNvSpPr>
            <a:spLocks noGrp="1"/>
          </p:cNvSpPr>
          <p:nvPr>
            <p:ph type="title"/>
          </p:nvPr>
        </p:nvSpPr>
        <p:spPr>
          <a:xfrm>
            <a:off x="687888" y="695441"/>
            <a:ext cx="11412254" cy="720000"/>
          </a:xfrm>
        </p:spPr>
        <p:txBody>
          <a:bodyPr>
            <a:normAutofit/>
          </a:bodyPr>
          <a:lstStyle/>
          <a:p>
            <a:r>
              <a:rPr lang="en-US" sz="3200" b="1" dirty="0">
                <a:solidFill>
                  <a:schemeClr val="accent6">
                    <a:lumMod val="75000"/>
                  </a:schemeClr>
                </a:solidFill>
                <a:latin typeface="Avenir Roman" panose="02000503020000020003" pitchFamily="2" charset="0"/>
              </a:rPr>
              <a:t>3. </a:t>
            </a:r>
            <a:r>
              <a:rPr lang="en-US" sz="3200" b="1" u="sng" dirty="0">
                <a:solidFill>
                  <a:schemeClr val="accent6">
                    <a:lumMod val="75000"/>
                  </a:schemeClr>
                </a:solidFill>
                <a:latin typeface="Avenir Roman" panose="02000503020000020003" pitchFamily="2" charset="0"/>
              </a:rPr>
              <a:t>Research Objectives and Methods </a:t>
            </a:r>
          </a:p>
        </p:txBody>
      </p:sp>
      <p:sp>
        <p:nvSpPr>
          <p:cNvPr id="3" name="Content Placeholder 2">
            <a:extLst>
              <a:ext uri="{FF2B5EF4-FFF2-40B4-BE49-F238E27FC236}">
                <a16:creationId xmlns:a16="http://schemas.microsoft.com/office/drawing/2014/main" id="{4B855CBE-0A65-A64E-9105-5A7A7663F3B8}"/>
              </a:ext>
            </a:extLst>
          </p:cNvPr>
          <p:cNvSpPr>
            <a:spLocks noGrp="1"/>
          </p:cNvSpPr>
          <p:nvPr>
            <p:ph idx="1"/>
          </p:nvPr>
        </p:nvSpPr>
        <p:spPr>
          <a:xfrm>
            <a:off x="1473200" y="1843053"/>
            <a:ext cx="10217120" cy="4236358"/>
          </a:xfrm>
        </p:spPr>
        <p:txBody>
          <a:bodyPr numCol="1">
            <a:normAutofit/>
          </a:bodyPr>
          <a:lstStyle/>
          <a:p>
            <a:pPr marL="368300" lvl="0" indent="-328613">
              <a:spcAft>
                <a:spcPts val="600"/>
              </a:spcAft>
            </a:pPr>
            <a:r>
              <a:rPr lang="en-US" sz="2400" dirty="0">
                <a:latin typeface="Avenir Roman" panose="02000503020000020003" pitchFamily="2" charset="0"/>
              </a:rPr>
              <a:t>Evaluate MoRENet Academy's training experience and find the best approaches to offering technical training courses and other capacity building initiatives to meet mass demand;</a:t>
            </a:r>
          </a:p>
          <a:p>
            <a:pPr marL="368300" lvl="0" indent="-328613">
              <a:spcAft>
                <a:spcPts val="600"/>
              </a:spcAft>
            </a:pPr>
            <a:r>
              <a:rPr lang="en-US" sz="2400" dirty="0">
                <a:latin typeface="Avenir Roman" panose="02000503020000020003" pitchFamily="2" charset="0"/>
              </a:rPr>
              <a:t>Find the best alternatives to offer trainings to all (or more) focal points that focus on technical courses; </a:t>
            </a:r>
          </a:p>
          <a:p>
            <a:pPr marL="368300" lvl="0" indent="-328613">
              <a:spcAft>
                <a:spcPts val="600"/>
              </a:spcAft>
            </a:pPr>
            <a:r>
              <a:rPr lang="en-US" sz="2400" dirty="0">
                <a:latin typeface="Avenir Roman" panose="02000503020000020003" pitchFamily="2" charset="0"/>
              </a:rPr>
              <a:t>Improve the quality and availability of NREN's services through training (focal points, IT professionals);</a:t>
            </a:r>
          </a:p>
          <a:p>
            <a:pPr marL="368300" indent="-328613">
              <a:spcAft>
                <a:spcPts val="600"/>
              </a:spcAft>
            </a:pPr>
            <a:r>
              <a:rPr lang="en-US" sz="2400" dirty="0">
                <a:latin typeface="Avenir Roman" panose="02000503020000020003" pitchFamily="2" charset="0"/>
              </a:rPr>
              <a:t>Explore the use of collaboration tools to deliver high quality technical courses.</a:t>
            </a:r>
          </a:p>
        </p:txBody>
      </p:sp>
      <p:sp>
        <p:nvSpPr>
          <p:cNvPr id="6" name="Rectangle 5">
            <a:extLst>
              <a:ext uri="{FF2B5EF4-FFF2-40B4-BE49-F238E27FC236}">
                <a16:creationId xmlns:a16="http://schemas.microsoft.com/office/drawing/2014/main" id="{69B28CCE-B4DA-8F48-ABB5-EA388A81AB32}"/>
              </a:ext>
            </a:extLst>
          </p:cNvPr>
          <p:cNvSpPr/>
          <p:nvPr/>
        </p:nvSpPr>
        <p:spPr>
          <a:xfrm>
            <a:off x="1320800" y="1258278"/>
            <a:ext cx="2252540" cy="523220"/>
          </a:xfrm>
          <a:prstGeom prst="rect">
            <a:avLst/>
          </a:prstGeom>
        </p:spPr>
        <p:txBody>
          <a:bodyPr wrap="square">
            <a:spAutoFit/>
          </a:bodyPr>
          <a:lstStyle/>
          <a:p>
            <a:r>
              <a:rPr lang="en-US" sz="2800" dirty="0">
                <a:solidFill>
                  <a:srgbClr val="98DACD"/>
                </a:solidFill>
                <a:latin typeface="Avenir Black" panose="02000503020000020003" pitchFamily="2" charset="0"/>
              </a:rPr>
              <a:t>Objectives</a:t>
            </a:r>
          </a:p>
        </p:txBody>
      </p:sp>
      <p:sp>
        <p:nvSpPr>
          <p:cNvPr id="4" name="Slide Number Placeholder 3">
            <a:extLst>
              <a:ext uri="{FF2B5EF4-FFF2-40B4-BE49-F238E27FC236}">
                <a16:creationId xmlns:a16="http://schemas.microsoft.com/office/drawing/2014/main" id="{69C2A6D9-3EE3-3D4B-B9CA-D1C08FF2E913}"/>
              </a:ext>
            </a:extLst>
          </p:cNvPr>
          <p:cNvSpPr>
            <a:spLocks noGrp="1"/>
          </p:cNvSpPr>
          <p:nvPr>
            <p:ph type="sldNum" sz="quarter" idx="12"/>
          </p:nvPr>
        </p:nvSpPr>
        <p:spPr/>
        <p:txBody>
          <a:bodyPr/>
          <a:lstStyle/>
          <a:p>
            <a:fld id="{B4B5C5FA-1178-944A-9E70-16FB1BB2254C}" type="slidenum">
              <a:rPr lang="en-US" smtClean="0"/>
              <a:t>9</a:t>
            </a:fld>
            <a:endParaRPr lang="en-US" dirty="0"/>
          </a:p>
        </p:txBody>
      </p:sp>
    </p:spTree>
    <p:extLst>
      <p:ext uri="{BB962C8B-B14F-4D97-AF65-F5344CB8AC3E}">
        <p14:creationId xmlns:p14="http://schemas.microsoft.com/office/powerpoint/2010/main" val="982500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20648</TotalTime>
  <Words>1902</Words>
  <Application>Microsoft Macintosh PowerPoint</Application>
  <PresentationFormat>Widescreen</PresentationFormat>
  <Paragraphs>436</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 Unicode MS</vt:lpstr>
      <vt:lpstr>Arial</vt:lpstr>
      <vt:lpstr>Avenir Black</vt:lpstr>
      <vt:lpstr>Avenir Book</vt:lpstr>
      <vt:lpstr>Avenir Heavy</vt:lpstr>
      <vt:lpstr>Avenir Light</vt:lpstr>
      <vt:lpstr>Avenir Roman</vt:lpstr>
      <vt:lpstr>Calibri</vt:lpstr>
      <vt:lpstr>Calibri Light</vt:lpstr>
      <vt:lpstr>Times New Roman</vt:lpstr>
      <vt:lpstr>Wingdings</vt:lpstr>
      <vt:lpstr>Office Theme</vt:lpstr>
      <vt:lpstr>Challenges for NRENs Technical Training Services: MoRENet Case Study </vt:lpstr>
      <vt:lpstr>Agenda   </vt:lpstr>
      <vt:lpstr>1. Introduction: About MoRENet </vt:lpstr>
      <vt:lpstr>1. Introduction: About MoRENet </vt:lpstr>
      <vt:lpstr>1. Introduction: About MoRENet </vt:lpstr>
      <vt:lpstr>2. Research Problem</vt:lpstr>
      <vt:lpstr>2. Research Problem</vt:lpstr>
      <vt:lpstr>PowerPoint Presentation</vt:lpstr>
      <vt:lpstr>3. Research Objectives and Methods </vt:lpstr>
      <vt:lpstr>3. Research Objectives and Methods </vt:lpstr>
      <vt:lpstr>4. Case Study: MoRENet Academy </vt:lpstr>
      <vt:lpstr>4. Case Study: MoRENet Academy </vt:lpstr>
      <vt:lpstr>4. Case Study: MoRENet Academy </vt:lpstr>
      <vt:lpstr>4. Case Study: MoRENet Academy </vt:lpstr>
      <vt:lpstr>4. Case Study: MoRENet Academy </vt:lpstr>
      <vt:lpstr>4. Case Study: MoRENet Academy </vt:lpstr>
      <vt:lpstr>4. Case Study: MoRENet Academy </vt:lpstr>
      <vt:lpstr>4. Case Study: MoRENet Academy </vt:lpstr>
      <vt:lpstr>4. Case Study: MoRENet Academy </vt:lpstr>
      <vt:lpstr>4. Case Study: MoRENet Academy </vt:lpstr>
      <vt:lpstr>4. Case Study: MoRENet Academy </vt:lpstr>
      <vt:lpstr>5. Results and Findings</vt:lpstr>
      <vt:lpstr>6. Conclusions </vt:lpstr>
      <vt:lpstr>PowerPoint Presentation</vt:lpstr>
    </vt:vector>
  </TitlesOfParts>
  <Manager/>
  <Company>MoRENet - MCTESTP</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for NRENs Technical Training Services: The case of MoRENet</dc:title>
  <dc:subject>UbunteNet Connect 2019 Presentation</dc:subject>
  <dc:creator>Moises Mucelo, Lourino Chemane</dc:creator>
  <cp:keywords/>
  <dc:description/>
  <cp:lastModifiedBy>Moises Mucelo</cp:lastModifiedBy>
  <cp:revision>288</cp:revision>
  <cp:lastPrinted>2019-10-28T15:17:58Z</cp:lastPrinted>
  <dcterms:created xsi:type="dcterms:W3CDTF">2019-10-14T06:57:14Z</dcterms:created>
  <dcterms:modified xsi:type="dcterms:W3CDTF">2019-11-01T07:15:18Z</dcterms:modified>
  <cp:category/>
</cp:coreProperties>
</file>