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3004800" cy="9753600"/>
  <p:notesSz cx="6858000" cy="9144000"/>
  <p:defaultTextStyle>
    <a:lvl1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1pPr>
    <a:lvl2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2pPr>
    <a:lvl3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3pPr>
    <a:lvl4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4pPr>
    <a:lvl5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5pPr>
    <a:lvl6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6pPr>
    <a:lvl7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7pPr>
    <a:lvl8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8pPr>
    <a:lvl9pPr algn="ctr" defTabSz="584200">
      <a:defRPr sz="2400">
        <a:solidFill>
          <a:srgbClr val="414141"/>
        </a:solidFill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8FA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8FA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8FAF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AA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AA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AA69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E95A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E95A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E95A9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FAF"/>
          </a:solidFill>
        </a:fill>
      </a:tcStyle>
    </a:firstCol>
    <a:lastRow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FAF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59"/>
  </p:normalViewPr>
  <p:slideViewPr>
    <p:cSldViewPr snapToGrid="0" snapToObjects="1">
      <p:cViewPr varScale="1">
        <p:scale>
          <a:sx n="77" d="100"/>
          <a:sy n="77" d="100"/>
        </p:scale>
        <p:origin x="17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47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02673" y="7908925"/>
            <a:ext cx="1199945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508000" y="4086225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 rot="16200000">
            <a:off x="8322514" y="6111220"/>
            <a:ext cx="164276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91066" y="1155567"/>
            <a:ext cx="7713068" cy="78360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9824508" y="2616200"/>
            <a:ext cx="2714627" cy="698877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3" y="7851330"/>
            <a:ext cx="1179209" cy="667641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-1" y="3448317"/>
            <a:ext cx="13004802" cy="2856965"/>
          </a:xfrm>
          <a:prstGeom prst="rect">
            <a:avLst/>
          </a:prstGeom>
          <a:solidFill>
            <a:srgbClr val="009E1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914400"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12692" y="3906773"/>
            <a:ext cx="11779416" cy="2156803"/>
          </a:xfrm>
          <a:prstGeom prst="rect">
            <a:avLst/>
          </a:prstGeom>
        </p:spPr>
        <p:txBody>
          <a:bodyPr lIns="130026" tIns="130026" rIns="130026" bIns="130026"/>
          <a:lstStyle>
            <a:lvl1pPr algn="ctr">
              <a:lnSpc>
                <a:spcPct val="100000"/>
              </a:lnSpc>
              <a:defRPr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049717" y="7861495"/>
            <a:ext cx="780377" cy="539453"/>
          </a:xfrm>
          <a:prstGeom prst="rect">
            <a:avLst/>
          </a:prstGeom>
        </p:spPr>
        <p:txBody>
          <a:bodyPr lIns="130026" tIns="130026" rIns="130026" bIns="130026"/>
          <a:lstStyle>
            <a:lvl1pPr>
              <a:defRPr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507998" y="2166937"/>
            <a:ext cx="119972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07998" y="630237"/>
            <a:ext cx="119972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508000" y="533400"/>
            <a:ext cx="1198880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508000" y="2286000"/>
            <a:ext cx="11988800" cy="6781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699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398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097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796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3495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502673" y="7907337"/>
            <a:ext cx="1199945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508000" y="4084637"/>
            <a:ext cx="1200001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 rot="16200000">
            <a:off x="8320291" y="6111855"/>
            <a:ext cx="164276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91066" y="393567"/>
            <a:ext cx="7713068" cy="93600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9824508" y="2467571"/>
            <a:ext cx="2714628" cy="728602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rot="16200000">
            <a:off x="7168477" y="7876204"/>
            <a:ext cx="164276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507999" y="9128125"/>
            <a:ext cx="1199945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6626225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16200000">
            <a:off x="7168477" y="7876204"/>
            <a:ext cx="164276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08000" y="6019800"/>
            <a:ext cx="7200900" cy="3733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8280400" y="6019800"/>
            <a:ext cx="4241800" cy="3733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507999" y="4873625"/>
            <a:ext cx="5676377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08000" y="2765425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508000" y="2616200"/>
            <a:ext cx="5676900" cy="2413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spcBef>
                <a:spcPts val="1600"/>
              </a:spcBef>
              <a:defRPr sz="56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08000" y="5029200"/>
            <a:ext cx="5676900" cy="4724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07998" y="2168525"/>
            <a:ext cx="1199729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507998" y="631825"/>
            <a:ext cx="1199729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08000" y="0"/>
            <a:ext cx="11988800" cy="2819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507998" y="2168525"/>
            <a:ext cx="1199729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507998" y="631825"/>
            <a:ext cx="1199729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08000" y="533400"/>
            <a:ext cx="1198880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08000" y="2286000"/>
            <a:ext cx="11988800" cy="6781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699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398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097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796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3495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507998" y="2168525"/>
            <a:ext cx="1199729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507998" y="631825"/>
            <a:ext cx="1199729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508000" y="413844"/>
            <a:ext cx="11988800" cy="1991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508000" y="2405554"/>
            <a:ext cx="5816600" cy="699989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93700" indent="-393700" defTabSz="584200">
              <a:lnSpc>
                <a:spcPct val="100000"/>
              </a:lnSpc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787400" indent="-393700" defTabSz="584200">
              <a:lnSpc>
                <a:spcPct val="100000"/>
              </a:lnSpc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181100" indent="-393700" defTabSz="584200">
              <a:lnSpc>
                <a:spcPct val="100000"/>
              </a:lnSpc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574800" indent="-393700" defTabSz="584200">
              <a:lnSpc>
                <a:spcPct val="100000"/>
              </a:lnSpc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1968500" indent="-393700" defTabSz="584200">
              <a:lnSpc>
                <a:spcPct val="100000"/>
              </a:lnSpc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699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398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097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796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349500" indent="-469900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4077" y="1464732"/>
            <a:ext cx="11216645" cy="170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7517" tIns="97517" rIns="97517" bIns="97517" anchor="ctr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4077" y="3166533"/>
            <a:ext cx="11216645" cy="536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7517" tIns="97517" rIns="97517" bIns="97517"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184640" y="8024642"/>
            <a:ext cx="2926084" cy="338793"/>
          </a:xfrm>
          <a:prstGeom prst="rect">
            <a:avLst/>
          </a:prstGeom>
          <a:ln w="12700">
            <a:miter lim="400000"/>
          </a:ln>
        </p:spPr>
        <p:txBody>
          <a:bodyPr lIns="48746" tIns="48746" rIns="48746" bIns="48746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602342" indent="-551542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1pPr>
      <a:lvl2pPr marL="1136650" indent="-60325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2pPr>
      <a:lvl3pPr marL="1691638" indent="-675638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3pPr>
      <a:lvl4pPr marL="2209800" indent="-72390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4pPr>
      <a:lvl5pPr marL="2667000" indent="-72390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5pPr>
      <a:lvl6pPr marL="3124200" indent="-72390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6pPr>
      <a:lvl7pPr marL="3581400" indent="-72390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7pPr>
      <a:lvl8pPr marL="4038600" indent="-72390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8pPr>
      <a:lvl9pPr marL="4495800" indent="-723900">
        <a:lnSpc>
          <a:spcPct val="90000"/>
        </a:lnSpc>
        <a:spcBef>
          <a:spcPts val="1000"/>
        </a:spcBef>
        <a:buClr>
          <a:srgbClr val="000000"/>
        </a:buClr>
        <a:buSzPts val="38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hackathonethiopia/" TargetMode="Externa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hyperlink" Target="mailto:margareth.gfrerer@cimonline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501226" y="3425823"/>
            <a:ext cx="72009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sz="36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 dirty="0" err="1">
                <a:solidFill>
                  <a:srgbClr val="414141"/>
                </a:solidFill>
              </a:rPr>
              <a:t>UbuntuNet</a:t>
            </a:r>
            <a:r>
              <a:rPr sz="3600" i="1">
                <a:solidFill>
                  <a:srgbClr val="414141"/>
                </a:solidFill>
              </a:rPr>
              <a:t> Connect 2019</a:t>
            </a:r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471322" y="4140200"/>
            <a:ext cx="8120923" cy="4583577"/>
          </a:xfrm>
          <a:prstGeom prst="rect">
            <a:avLst/>
          </a:prstGeom>
        </p:spPr>
        <p:txBody>
          <a:bodyPr anchor="t"/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2600"/>
                </a:solidFill>
                <a:uFill>
                  <a:solidFill/>
                </a:uFill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A Collaboration for the Search of Innovative Ideas 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2600"/>
                </a:solidFill>
                <a:uFill>
                  <a:solidFill/>
                </a:uFill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Monthly R-Hackathons/Hackfests at Ethiopian Universities as an Example</a:t>
            </a:r>
            <a:endParaRPr sz="4600" b="1">
              <a:solidFill>
                <a:srgbClr val="FF2600"/>
              </a:solidFill>
              <a:uFill>
                <a:solidFill/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9428757" y="4904085"/>
            <a:ext cx="3245843" cy="24130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Presented by: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Margareth Gfrerer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Higher Education Strategy Centre, Addis Ababa, Ethiopia</a:t>
            </a:r>
          </a:p>
        </p:txBody>
      </p:sp>
      <p:pic>
        <p:nvPicPr>
          <p:cNvPr id="71" name="image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0833100" y="6350"/>
            <a:ext cx="2095500" cy="187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4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65634" y="9085260"/>
            <a:ext cx="2074592" cy="544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B8ACD7-D539-5348-ABF7-4F073F2C2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8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Findings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479044">
              <a:spcBef>
                <a:spcPts val="19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sz="2952" i="1" dirty="0">
                <a:solidFill>
                  <a:srgbClr val="414141"/>
                </a:solidFill>
              </a:rPr>
              <a:t>Some selected results:</a:t>
            </a:r>
          </a:p>
          <a:p>
            <a:pPr marL="770636" lvl="1" indent="-385318" defTabSz="479044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2952" i="1" dirty="0">
                <a:solidFill>
                  <a:srgbClr val="414141"/>
                </a:solidFill>
              </a:rPr>
              <a:t>Religion &amp; Water Management</a:t>
            </a:r>
            <a:r>
              <a:rPr sz="2952" dirty="0">
                <a:solidFill>
                  <a:srgbClr val="414141"/>
                </a:solidFill>
              </a:rPr>
              <a:t>: religious leaders as facilitators between rural population and government </a:t>
            </a:r>
            <a:r>
              <a:rPr sz="2952" dirty="0" err="1">
                <a:solidFill>
                  <a:srgbClr val="414141"/>
                </a:solidFill>
              </a:rPr>
              <a:t>organisations</a:t>
            </a:r>
            <a:r>
              <a:rPr sz="2952" dirty="0">
                <a:solidFill>
                  <a:srgbClr val="414141"/>
                </a:solidFill>
              </a:rPr>
              <a:t> to get water issues solved</a:t>
            </a:r>
          </a:p>
          <a:p>
            <a:pPr marL="770636" lvl="1" indent="-385318" defTabSz="479044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2952" i="1" dirty="0">
                <a:solidFill>
                  <a:srgbClr val="414141"/>
                </a:solidFill>
              </a:rPr>
              <a:t>Health Topics in Ethiopia</a:t>
            </a:r>
            <a:r>
              <a:rPr sz="2952" dirty="0">
                <a:solidFill>
                  <a:srgbClr val="414141"/>
                </a:solidFill>
              </a:rPr>
              <a:t>: access to medicine</a:t>
            </a:r>
          </a:p>
          <a:p>
            <a:pPr marL="770636" lvl="1" indent="-385318" defTabSz="479044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2952" i="1" dirty="0">
                <a:solidFill>
                  <a:srgbClr val="414141"/>
                </a:solidFill>
              </a:rPr>
              <a:t>Micro Finance, SACCO, ATM and Insurance in the regions</a:t>
            </a:r>
            <a:r>
              <a:rPr sz="2952" dirty="0">
                <a:solidFill>
                  <a:srgbClr val="414141"/>
                </a:solidFill>
              </a:rPr>
              <a:t>: financial system to back home industries and SMEs in rural areas</a:t>
            </a:r>
          </a:p>
          <a:p>
            <a:pPr marL="770636" lvl="1" indent="-385318" defTabSz="479044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2952" i="1" dirty="0">
                <a:solidFill>
                  <a:srgbClr val="414141"/>
                </a:solidFill>
              </a:rPr>
              <a:t>Access to secondary schools and TVET colleges</a:t>
            </a:r>
            <a:r>
              <a:rPr sz="2952" dirty="0">
                <a:solidFill>
                  <a:srgbClr val="414141"/>
                </a:solidFill>
              </a:rPr>
              <a:t>: road conditions and access to secondary schools and TVET colleges</a:t>
            </a:r>
          </a:p>
          <a:p>
            <a:pPr marL="770636" lvl="1" indent="-385318" defTabSz="479044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2952" i="1" dirty="0">
                <a:solidFill>
                  <a:srgbClr val="414141"/>
                </a:solidFill>
              </a:rPr>
              <a:t>Ethiopia as player in the African ICT-trade</a:t>
            </a:r>
            <a:r>
              <a:rPr sz="2952" dirty="0">
                <a:solidFill>
                  <a:srgbClr val="414141"/>
                </a:solidFill>
              </a:rPr>
              <a:t>: positioning Ethiopia’s ICT sector in the African context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E95EB3-E61C-1F45-9F0B-0280B7DFD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Analysis </a:t>
            </a:r>
            <a:r>
              <a:rPr lang="en-US" sz="7000">
                <a:solidFill>
                  <a:srgbClr val="D93E2B"/>
                </a:solidFill>
              </a:rPr>
              <a:t>&amp;</a:t>
            </a:r>
            <a:r>
              <a:rPr sz="7000">
                <a:solidFill>
                  <a:srgbClr val="D93E2B"/>
                </a:solidFill>
              </a:rPr>
              <a:t> Evaluation 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508000" y="2286000"/>
            <a:ext cx="11988800" cy="680812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Coding for purpose</a:t>
            </a:r>
          </a:p>
          <a:p>
            <a:pPr lvl="1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200" i="1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Practising</a:t>
            </a:r>
            <a:r>
              <a:rPr sz="3200" i="1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stage</a:t>
            </a:r>
            <a:r>
              <a:rPr lang="de-DE" sz="3200" i="1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:</a:t>
            </a:r>
            <a:endParaRPr sz="3200" i="1" dirty="0">
              <a:solidFill>
                <a:srgbClr val="414141"/>
              </a:solidFill>
              <a:latin typeface="Palatino" pitchFamily="2" charset="77"/>
              <a:ea typeface="Palatino" pitchFamily="2" charset="77"/>
            </a:endParaRP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Practising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coding</a:t>
            </a: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Creating ideas for research activities at the faculty and at the university at large</a:t>
            </a: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Opening a call for proposals</a:t>
            </a: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Contributing to other R-Hackathon groups</a:t>
            </a: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Search for shortcomings that can lead to innovations</a:t>
            </a:r>
          </a:p>
          <a:p>
            <a:pPr lvl="1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200" i="1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Business approach 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(sound of the future)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:</a:t>
            </a:r>
            <a:endParaRPr sz="3200" dirty="0">
              <a:solidFill>
                <a:srgbClr val="414141"/>
              </a:solidFill>
              <a:latin typeface="Palatino" pitchFamily="2" charset="77"/>
              <a:ea typeface="Palatino" pitchFamily="2" charset="77"/>
            </a:endParaRP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Preparing data bases for coding</a:t>
            </a:r>
          </a:p>
          <a:p>
            <a:pPr marL="1231900" lvl="5" indent="-457200">
              <a:spcBef>
                <a:spcPts val="300"/>
              </a:spcBef>
              <a:buClrTx/>
              <a:buSzTx/>
              <a:buFont typeface="System Font Regular"/>
              <a:buChar char="-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Coding on demand</a:t>
            </a:r>
            <a:endParaRPr sz="3100" dirty="0">
              <a:solidFill>
                <a:srgbClr val="41414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31140A-9DA9-BD4E-A7CE-FC6E162D5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9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Experience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The provision of the instructions, the data base and the platform is not sufficient to attract coders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“Practice makes perfect” does not work in the monthly R-</a:t>
            </a:r>
            <a:r>
              <a:rPr sz="3200" dirty="0" err="1">
                <a:solidFill>
                  <a:srgbClr val="414141"/>
                </a:solidFill>
              </a:rPr>
              <a:t>Hackthon</a:t>
            </a:r>
            <a:r>
              <a:rPr sz="3200" dirty="0">
                <a:solidFill>
                  <a:srgbClr val="414141"/>
                </a:solidFill>
              </a:rPr>
              <a:t>/Hackfest context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Sharing of results is not a culture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Using the outcomes of R-</a:t>
            </a:r>
            <a:r>
              <a:rPr sz="3200" dirty="0" err="1">
                <a:solidFill>
                  <a:srgbClr val="414141"/>
                </a:solidFill>
              </a:rPr>
              <a:t>Hackthons</a:t>
            </a:r>
            <a:r>
              <a:rPr sz="3200" dirty="0">
                <a:solidFill>
                  <a:srgbClr val="414141"/>
                </a:solidFill>
              </a:rPr>
              <a:t>/</a:t>
            </a:r>
            <a:r>
              <a:rPr sz="3200" dirty="0" err="1">
                <a:solidFill>
                  <a:srgbClr val="414141"/>
                </a:solidFill>
              </a:rPr>
              <a:t>Hackfests</a:t>
            </a:r>
            <a:r>
              <a:rPr sz="3200" dirty="0">
                <a:solidFill>
                  <a:srgbClr val="414141"/>
                </a:solidFill>
              </a:rPr>
              <a:t> is not considered by the participants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Using R-Ladies groups at Ethiopian Universities to </a:t>
            </a:r>
            <a:r>
              <a:rPr sz="3200" dirty="0" err="1">
                <a:solidFill>
                  <a:srgbClr val="414141"/>
                </a:solidFill>
              </a:rPr>
              <a:t>organise</a:t>
            </a:r>
            <a:r>
              <a:rPr sz="3200" dirty="0">
                <a:solidFill>
                  <a:srgbClr val="414141"/>
                </a:solidFill>
              </a:rPr>
              <a:t> monthly R-Hackathons at the Campus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87CCC4-95E5-6342-AB52-10019EE7C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5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Summary &amp; Next Steps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508000" y="2285999"/>
            <a:ext cx="11988800" cy="62927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05434" lvl="0" indent="-305434" defTabSz="379729">
              <a:spcBef>
                <a:spcPts val="15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Offering coding opportunities and possibilities for the previous The Carpentries trainees </a:t>
            </a:r>
            <a:r>
              <a:rPr lang="de-DE" sz="3200" dirty="0">
                <a:solidFill>
                  <a:srgbClr val="414141"/>
                </a:solidFill>
              </a:rPr>
              <a:t>- </a:t>
            </a:r>
            <a:r>
              <a:rPr sz="3200" dirty="0">
                <a:solidFill>
                  <a:srgbClr val="414141"/>
                </a:solidFill>
              </a:rPr>
              <a:t>is important</a:t>
            </a:r>
          </a:p>
          <a:p>
            <a:pPr marL="305434" lvl="0" indent="-305434" defTabSz="379729">
              <a:spcBef>
                <a:spcPts val="15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Dissemination of the effect of coding for the search of innovation </a:t>
            </a:r>
            <a:r>
              <a:rPr lang="de-DE" sz="3200" dirty="0">
                <a:solidFill>
                  <a:srgbClr val="414141"/>
                </a:solidFill>
              </a:rPr>
              <a:t>- </a:t>
            </a:r>
            <a:r>
              <a:rPr sz="3200" dirty="0">
                <a:solidFill>
                  <a:srgbClr val="414141"/>
                </a:solidFill>
              </a:rPr>
              <a:t>is important</a:t>
            </a:r>
          </a:p>
          <a:p>
            <a:pPr marL="305434" lvl="0" indent="-305434" defTabSz="379729">
              <a:spcBef>
                <a:spcPts val="15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</a:rPr>
              <a:t>Bringing </a:t>
            </a:r>
            <a:r>
              <a:rPr sz="3200" dirty="0">
                <a:solidFill>
                  <a:schemeClr val="bg2"/>
                </a:solidFill>
              </a:rPr>
              <a:t>university management on board to understand what coding could do for research </a:t>
            </a:r>
            <a:r>
              <a:rPr lang="de-DE" sz="3200" dirty="0">
                <a:solidFill>
                  <a:schemeClr val="bg2"/>
                </a:solidFill>
              </a:rPr>
              <a:t>- </a:t>
            </a:r>
            <a:r>
              <a:rPr lang="en-US" sz="3200" dirty="0">
                <a:solidFill>
                  <a:schemeClr val="bg2"/>
                </a:solidFill>
              </a:rPr>
              <a:t>is important</a:t>
            </a:r>
            <a:endParaRPr sz="3200" dirty="0">
              <a:solidFill>
                <a:schemeClr val="bg2"/>
              </a:solidFill>
            </a:endParaRPr>
          </a:p>
          <a:p>
            <a:pPr marL="305434" lvl="0" indent="-305434" defTabSz="379729">
              <a:spcBef>
                <a:spcPts val="15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/>
                </a:solidFill>
              </a:rPr>
              <a:t>Increasing visibility of the monthly R-Hackathons/</a:t>
            </a:r>
            <a:r>
              <a:rPr sz="3200" dirty="0" err="1">
                <a:solidFill>
                  <a:schemeClr val="bg2"/>
                </a:solidFill>
              </a:rPr>
              <a:t>Hackfests</a:t>
            </a:r>
            <a:r>
              <a:rPr lang="de-DE" sz="3200" dirty="0">
                <a:solidFill>
                  <a:schemeClr val="bg2"/>
                </a:solidFill>
              </a:rPr>
              <a:t> -</a:t>
            </a:r>
            <a:r>
              <a:rPr sz="3200" dirty="0">
                <a:solidFill>
                  <a:schemeClr val="bg2"/>
                </a:solidFill>
              </a:rPr>
              <a:t> </a:t>
            </a:r>
            <a:r>
              <a:rPr lang="en-US" sz="3200" dirty="0">
                <a:solidFill>
                  <a:schemeClr val="bg2"/>
                </a:solidFill>
              </a:rPr>
              <a:t>is important</a:t>
            </a:r>
            <a:endParaRPr sz="3200" dirty="0">
              <a:solidFill>
                <a:schemeClr val="bg2"/>
              </a:solidFill>
            </a:endParaRPr>
          </a:p>
          <a:p>
            <a:pPr marL="305434" lvl="0" indent="-305434" defTabSz="379729">
              <a:spcBef>
                <a:spcPts val="15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/>
                </a:solidFill>
              </a:rPr>
              <a:t>Business like approach in promoting Coding for Purpose</a:t>
            </a:r>
            <a:r>
              <a:rPr lang="de-DE" sz="3200" dirty="0">
                <a:solidFill>
                  <a:schemeClr val="bg2"/>
                </a:solidFill>
              </a:rPr>
              <a:t> - </a:t>
            </a:r>
            <a:r>
              <a:rPr lang="en-US" sz="3200" dirty="0">
                <a:solidFill>
                  <a:schemeClr val="bg2"/>
                </a:solidFill>
              </a:rPr>
              <a:t>is important</a:t>
            </a:r>
            <a:endParaRPr sz="3200" dirty="0">
              <a:solidFill>
                <a:schemeClr val="bg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E5D0AC-AE17-F64B-9FB6-3E0D2F1D3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0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Summary &amp; Next Steps</a:t>
            </a:r>
          </a:p>
        </p:txBody>
      </p:sp>
      <p:pic>
        <p:nvPicPr>
          <p:cNvPr id="109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273424" y="3005761"/>
            <a:ext cx="8966172" cy="462638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4100252" y="7933878"/>
            <a:ext cx="512229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Palatino"/>
                <a:ea typeface="Palatino"/>
                <a:cs typeface="Palatino"/>
                <a:sym typeface="Palatino"/>
                <a:hlinkClick r:id="rId5"/>
              </a:defRPr>
            </a:lvl1pPr>
          </a:lstStyle>
          <a:p>
            <a:pPr lvl="0"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https://www.facebook.com/hackathonethiopia/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F05C79-006B-AC4B-B161-0E36CF167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2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Thank you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433635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Contact: </a:t>
            </a:r>
          </a:p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hlinkClick r:id="rId4"/>
              </a:rPr>
              <a:t>margareth.gfrerer@cimonline.de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9A5FC2-DBB4-DD4D-9E95-FD416B393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4091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Overview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3092335" y="2286000"/>
            <a:ext cx="9576261" cy="6781800"/>
          </a:xfrm>
          <a:prstGeom prst="rect">
            <a:avLst/>
          </a:prstGeom>
        </p:spPr>
        <p:txBody>
          <a:bodyPr/>
          <a:lstStyle/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lang="de-DE" sz="3000" dirty="0">
                <a:solidFill>
                  <a:srgbClr val="535353"/>
                </a:solidFill>
              </a:rPr>
              <a:t>Background</a:t>
            </a:r>
          </a:p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lang="de-DE" sz="3000" dirty="0">
                <a:solidFill>
                  <a:srgbClr val="535353"/>
                </a:solidFill>
              </a:rPr>
              <a:t>Research </a:t>
            </a:r>
            <a:r>
              <a:rPr lang="de-DE" sz="3000" dirty="0" err="1">
                <a:solidFill>
                  <a:srgbClr val="535353"/>
                </a:solidFill>
              </a:rPr>
              <a:t>Question</a:t>
            </a:r>
            <a:endParaRPr sz="3000" dirty="0">
              <a:solidFill>
                <a:srgbClr val="535353"/>
              </a:solidFill>
            </a:endParaRPr>
          </a:p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Methodology </a:t>
            </a:r>
          </a:p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Findings</a:t>
            </a:r>
          </a:p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lang="de-DE" sz="3000" dirty="0">
                <a:solidFill>
                  <a:srgbClr val="535353"/>
                </a:solidFill>
              </a:rPr>
              <a:t>Analysis &amp; </a:t>
            </a:r>
            <a:r>
              <a:rPr sz="3000" dirty="0">
                <a:solidFill>
                  <a:srgbClr val="535353"/>
                </a:solidFill>
              </a:rPr>
              <a:t>Evaluation  </a:t>
            </a:r>
          </a:p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Experience of the monthly R</a:t>
            </a:r>
            <a:r>
              <a:rPr lang="de-DE" sz="3000" dirty="0">
                <a:solidFill>
                  <a:srgbClr val="535353"/>
                </a:solidFill>
              </a:rPr>
              <a:t>-</a:t>
            </a:r>
            <a:r>
              <a:rPr sz="3000" dirty="0" err="1">
                <a:solidFill>
                  <a:srgbClr val="535353"/>
                </a:solidFill>
              </a:rPr>
              <a:t>Hackthons</a:t>
            </a:r>
            <a:r>
              <a:rPr sz="3000" dirty="0">
                <a:solidFill>
                  <a:srgbClr val="535353"/>
                </a:solidFill>
              </a:rPr>
              <a:t>/</a:t>
            </a:r>
            <a:r>
              <a:rPr sz="3000" dirty="0" err="1">
                <a:solidFill>
                  <a:srgbClr val="535353"/>
                </a:solidFill>
              </a:rPr>
              <a:t>Hackfests</a:t>
            </a:r>
            <a:endParaRPr lang="de-DE" sz="3000" dirty="0">
              <a:solidFill>
                <a:srgbClr val="535353"/>
              </a:solidFill>
            </a:endParaRPr>
          </a:p>
          <a:p>
            <a:pPr marL="451104" lvl="0" indent="-451104" defTabSz="56083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lang="en-US" sz="3000" dirty="0">
                <a:solidFill>
                  <a:srgbClr val="535353"/>
                </a:solidFill>
              </a:rPr>
              <a:t>Summary </a:t>
            </a:r>
            <a:r>
              <a:rPr lang="de-DE" sz="3000" dirty="0">
                <a:solidFill>
                  <a:srgbClr val="535353"/>
                </a:solidFill>
              </a:rPr>
              <a:t> &amp; </a:t>
            </a:r>
            <a:r>
              <a:rPr lang="en-US" sz="3000" dirty="0">
                <a:solidFill>
                  <a:srgbClr val="535353"/>
                </a:solidFill>
              </a:rPr>
              <a:t> next Steps</a:t>
            </a:r>
            <a:endParaRPr sz="3000" dirty="0">
              <a:solidFill>
                <a:srgbClr val="535353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C48D51-A6B4-1644-85CF-3DD3D7C48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3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000">
                <a:solidFill>
                  <a:srgbClr val="D93E2B"/>
                </a:solidFill>
              </a:rPr>
              <a:t>Background</a:t>
            </a:r>
            <a:endParaRPr sz="7000">
              <a:solidFill>
                <a:srgbClr val="D93E2B"/>
              </a:solidFill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1572029" y="2391593"/>
            <a:ext cx="10315171" cy="4970413"/>
          </a:xfrm>
          <a:prstGeom prst="rect">
            <a:avLst/>
          </a:prstGeom>
        </p:spPr>
        <p:txBody>
          <a:bodyPr anchor="t"/>
          <a:lstStyle/>
          <a:p>
            <a:pPr marL="0" lvl="0" indent="0" defTabSz="560830">
              <a:spcBef>
                <a:spcPts val="2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3300" dirty="0">
              <a:solidFill>
                <a:srgbClr val="535353"/>
              </a:solidFill>
            </a:endParaRPr>
          </a:p>
          <a:p>
            <a:pPr marL="0" lv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de-DE" sz="3600" dirty="0">
                <a:solidFill>
                  <a:srgbClr val="414141"/>
                </a:solidFill>
              </a:rPr>
              <a:t>Digital </a:t>
            </a:r>
            <a:r>
              <a:rPr lang="de-DE" sz="3600" dirty="0" err="1">
                <a:solidFill>
                  <a:srgbClr val="414141"/>
                </a:solidFill>
              </a:rPr>
              <a:t>literacy</a:t>
            </a:r>
            <a:r>
              <a:rPr lang="de-DE" sz="3600" dirty="0">
                <a:solidFill>
                  <a:srgbClr val="414141"/>
                </a:solidFill>
              </a:rPr>
              <a:t> </a:t>
            </a:r>
            <a:r>
              <a:rPr lang="de-DE" sz="3600" dirty="0" err="1">
                <a:solidFill>
                  <a:srgbClr val="414141"/>
                </a:solidFill>
              </a:rPr>
              <a:t>efforts</a:t>
            </a:r>
            <a:r>
              <a:rPr lang="de-DE" sz="3600" dirty="0">
                <a:solidFill>
                  <a:srgbClr val="414141"/>
                </a:solidFill>
              </a:rPr>
              <a:t> in </a:t>
            </a:r>
            <a:r>
              <a:rPr lang="de-DE" sz="3600" dirty="0" err="1">
                <a:solidFill>
                  <a:srgbClr val="414141"/>
                </a:solidFill>
              </a:rPr>
              <a:t>Ethiopia</a:t>
            </a:r>
            <a:endParaRPr sz="3600" dirty="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Carpentry Trainings since August 2017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1,300+ Trainees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8 Certified Trainers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1F4947-08EB-8D43-9034-8C491678A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8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e-DE" sz="7000">
                <a:solidFill>
                  <a:srgbClr val="D93E2B"/>
                </a:solidFill>
              </a:rPr>
              <a:t>Background</a:t>
            </a:r>
            <a:endParaRPr sz="7000">
              <a:solidFill>
                <a:srgbClr val="D93E2B"/>
              </a:solidFill>
            </a:endParaRP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508000" y="2247900"/>
            <a:ext cx="11988800" cy="6781800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R-Ladies Addis Ababa are used as </a:t>
            </a:r>
            <a:r>
              <a:rPr lang="de-DE" sz="3600" dirty="0">
                <a:solidFill>
                  <a:srgbClr val="414141"/>
                </a:solidFill>
              </a:rPr>
              <a:t>an </a:t>
            </a:r>
            <a:r>
              <a:rPr sz="3600" dirty="0">
                <a:solidFill>
                  <a:srgbClr val="414141"/>
                </a:solidFill>
              </a:rPr>
              <a:t>umbrella for coding activities such as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e-DE" sz="3600" dirty="0">
                <a:solidFill>
                  <a:srgbClr val="414141"/>
                </a:solidFill>
              </a:rPr>
              <a:t>'</a:t>
            </a:r>
            <a:r>
              <a:rPr sz="3600" dirty="0">
                <a:solidFill>
                  <a:srgbClr val="414141"/>
                </a:solidFill>
              </a:rPr>
              <a:t>Code your Future</a:t>
            </a:r>
            <a:r>
              <a:rPr lang="de-DE" sz="3600" dirty="0">
                <a:solidFill>
                  <a:srgbClr val="414141"/>
                </a:solidFill>
              </a:rPr>
              <a:t>'</a:t>
            </a:r>
            <a:endParaRPr sz="3600" dirty="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NASA Space Apps Challenges Addis Ababa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Ethiopian Carpentry Day on Feb. 20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Monthly R-Hackathons/</a:t>
            </a:r>
            <a:r>
              <a:rPr sz="3600" dirty="0" err="1">
                <a:solidFill>
                  <a:srgbClr val="414141"/>
                </a:solidFill>
              </a:rPr>
              <a:t>Hackfests</a:t>
            </a:r>
            <a:r>
              <a:rPr sz="3600" dirty="0">
                <a:solidFill>
                  <a:srgbClr val="414141"/>
                </a:solidFill>
              </a:rPr>
              <a:t> since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27A6EF-D9D3-3F40-B0A0-640A3B6EF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7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e-DE" sz="7000">
                <a:solidFill>
                  <a:srgbClr val="D93E2B"/>
                </a:solidFill>
              </a:rPr>
              <a:t>Background</a:t>
            </a:r>
            <a:endParaRPr sz="7000">
              <a:solidFill>
                <a:srgbClr val="D93E2B"/>
              </a:solidFill>
            </a:endParaRP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lvl="0" indent="0" algn="just" defTabSz="525779">
              <a:spcBef>
                <a:spcPts val="21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239" dirty="0">
                <a:solidFill>
                  <a:srgbClr val="414141"/>
                </a:solidFill>
              </a:rPr>
              <a:t>Concept of the monthly R-Hackathon</a:t>
            </a:r>
            <a:r>
              <a:rPr lang="de-DE" sz="3239" dirty="0"/>
              <a:t> </a:t>
            </a:r>
          </a:p>
          <a:p>
            <a:pPr lvl="0" algn="just" defTabSz="525779">
              <a:spcBef>
                <a:spcPts val="2100"/>
              </a:spcBef>
              <a:buClrTx/>
              <a:buSzTx/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de-DE" sz="3239" dirty="0" err="1">
                <a:solidFill>
                  <a:schemeClr val="bg2"/>
                </a:solidFill>
              </a:rPr>
              <a:t>is</a:t>
            </a:r>
            <a:r>
              <a:rPr lang="de-DE" sz="3239" dirty="0">
                <a:solidFill>
                  <a:schemeClr val="bg2"/>
                </a:solidFill>
              </a:rPr>
              <a:t> </a:t>
            </a:r>
            <a:r>
              <a:rPr lang="de-DE" sz="3239" dirty="0" err="1">
                <a:solidFill>
                  <a:schemeClr val="bg2"/>
                </a:solidFill>
              </a:rPr>
              <a:t>to</a:t>
            </a:r>
            <a:r>
              <a:rPr lang="de-DE" sz="3239" dirty="0">
                <a:solidFill>
                  <a:schemeClr val="bg2"/>
                </a:solidFill>
              </a:rPr>
              <a:t> </a:t>
            </a:r>
            <a:r>
              <a:rPr lang="de-DE" sz="3239" dirty="0" err="1">
                <a:solidFill>
                  <a:schemeClr val="bg2"/>
                </a:solidFill>
              </a:rPr>
              <a:t>invite</a:t>
            </a:r>
            <a:r>
              <a:rPr sz="3239" dirty="0">
                <a:solidFill>
                  <a:schemeClr val="bg2"/>
                </a:solidFill>
              </a:rPr>
              <a:t> </a:t>
            </a:r>
            <a:r>
              <a:rPr sz="3239" dirty="0">
                <a:solidFill>
                  <a:srgbClr val="414141"/>
                </a:solidFill>
              </a:rPr>
              <a:t>previous Carpentry Trainees to code in groups in search of specifics and odds worth to explore more in-depth</a:t>
            </a:r>
            <a:r>
              <a:rPr lang="de-DE" sz="3239" dirty="0">
                <a:solidFill>
                  <a:srgbClr val="414141"/>
                </a:solidFill>
              </a:rPr>
              <a:t> </a:t>
            </a:r>
            <a:r>
              <a:rPr lang="de-DE" sz="3239" dirty="0" err="1">
                <a:solidFill>
                  <a:srgbClr val="414141"/>
                </a:solidFill>
              </a:rPr>
              <a:t>and</a:t>
            </a:r>
            <a:endParaRPr lang="de-DE" sz="3239" dirty="0">
              <a:solidFill>
                <a:srgbClr val="414141"/>
              </a:solidFill>
            </a:endParaRPr>
          </a:p>
          <a:p>
            <a:pPr lvl="0" algn="just" defTabSz="525779">
              <a:spcBef>
                <a:spcPts val="2100"/>
              </a:spcBef>
              <a:buClrTx/>
              <a:buSzTx/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de-DE" sz="3239" dirty="0">
                <a:solidFill>
                  <a:srgbClr val="414141"/>
                </a:solidFill>
              </a:rPr>
              <a:t> </a:t>
            </a:r>
            <a:r>
              <a:rPr lang="de-DE" sz="3239" dirty="0" err="1">
                <a:solidFill>
                  <a:srgbClr val="414141"/>
                </a:solidFill>
              </a:rPr>
              <a:t>is</a:t>
            </a:r>
            <a:r>
              <a:rPr lang="de-DE" sz="3239" dirty="0">
                <a:solidFill>
                  <a:srgbClr val="414141"/>
                </a:solidFill>
              </a:rPr>
              <a:t> </a:t>
            </a:r>
            <a:r>
              <a:rPr lang="de-DE" sz="3239" dirty="0" err="1">
                <a:solidFill>
                  <a:srgbClr val="414141"/>
                </a:solidFill>
              </a:rPr>
              <a:t>structured</a:t>
            </a:r>
            <a:r>
              <a:rPr lang="de-DE" sz="3239" dirty="0">
                <a:solidFill>
                  <a:srgbClr val="414141"/>
                </a:solidFill>
              </a:rPr>
              <a:t> in </a:t>
            </a:r>
            <a:r>
              <a:rPr lang="de-DE" sz="3239" dirty="0" err="1">
                <a:solidFill>
                  <a:srgbClr val="414141"/>
                </a:solidFill>
              </a:rPr>
              <a:t>the</a:t>
            </a:r>
            <a:r>
              <a:rPr lang="de-DE" sz="3239" dirty="0">
                <a:solidFill>
                  <a:srgbClr val="414141"/>
                </a:solidFill>
              </a:rPr>
              <a:t> </a:t>
            </a:r>
            <a:r>
              <a:rPr lang="de-DE" sz="3239" dirty="0" err="1">
                <a:solidFill>
                  <a:srgbClr val="414141"/>
                </a:solidFill>
              </a:rPr>
              <a:t>following</a:t>
            </a:r>
            <a:r>
              <a:rPr lang="de-DE" sz="3239" dirty="0">
                <a:solidFill>
                  <a:srgbClr val="414141"/>
                </a:solidFill>
              </a:rPr>
              <a:t>:</a:t>
            </a:r>
            <a:endParaRPr sz="3239" dirty="0">
              <a:solidFill>
                <a:srgbClr val="414141"/>
              </a:solidFill>
            </a:endParaRPr>
          </a:p>
          <a:p>
            <a:pPr marL="890336" lvl="1" indent="-433136" defTabSz="525779">
              <a:spcBef>
                <a:spcPts val="2100"/>
              </a:spcBef>
              <a:buClrTx/>
              <a:buSzPct val="100000"/>
              <a:buFont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3239" dirty="0">
                <a:solidFill>
                  <a:srgbClr val="414141"/>
                </a:solidFill>
              </a:rPr>
              <a:t>Provision of Data Base with the explanations to the variables</a:t>
            </a:r>
          </a:p>
          <a:p>
            <a:pPr marL="890336" lvl="1" indent="-433136" defTabSz="525779">
              <a:spcBef>
                <a:spcPts val="2100"/>
              </a:spcBef>
              <a:buClrTx/>
              <a:buSzPct val="100000"/>
              <a:buFont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3239" dirty="0">
                <a:solidFill>
                  <a:srgbClr val="414141"/>
                </a:solidFill>
              </a:rPr>
              <a:t>Instructions:</a:t>
            </a:r>
          </a:p>
          <a:p>
            <a:pPr marL="1371600" lvl="2" indent="-457200" defTabSz="525779">
              <a:spcBef>
                <a:spcPts val="2100"/>
              </a:spcBef>
              <a:buClrTx/>
              <a:buSzPct val="10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pPr>
            <a:r>
              <a:rPr sz="3239" dirty="0" err="1">
                <a:solidFill>
                  <a:srgbClr val="414141"/>
                </a:solidFill>
              </a:rPr>
              <a:t>Visualisation</a:t>
            </a:r>
            <a:r>
              <a:rPr sz="3239" dirty="0">
                <a:solidFill>
                  <a:srgbClr val="414141"/>
                </a:solidFill>
              </a:rPr>
              <a:t> of the data</a:t>
            </a:r>
          </a:p>
          <a:p>
            <a:pPr marL="1371600" lvl="2" indent="-457200" defTabSz="525779">
              <a:spcBef>
                <a:spcPts val="2100"/>
              </a:spcBef>
              <a:buClrTx/>
              <a:buSzPct val="10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pPr>
            <a:r>
              <a:rPr sz="3239" dirty="0">
                <a:solidFill>
                  <a:srgbClr val="414141"/>
                </a:solidFill>
              </a:rPr>
              <a:t>Definition of the problem statement</a:t>
            </a:r>
          </a:p>
          <a:p>
            <a:pPr marL="1371600" lvl="2" indent="-457200" defTabSz="525779">
              <a:spcBef>
                <a:spcPts val="2100"/>
              </a:spcBef>
              <a:buClrTx/>
              <a:buSzPct val="10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pPr>
            <a:r>
              <a:rPr sz="3239" dirty="0">
                <a:solidFill>
                  <a:srgbClr val="414141"/>
                </a:solidFill>
              </a:rPr>
              <a:t>Presentation of the draft of a potential call for proposals or pitch of the project </a:t>
            </a:r>
            <a:r>
              <a:rPr sz="3239" dirty="0">
                <a:solidFill>
                  <a:schemeClr val="bg2"/>
                </a:solidFill>
              </a:rPr>
              <a:t>idea</a:t>
            </a:r>
            <a:endParaRPr lang="de-DE" sz="3239" dirty="0">
              <a:solidFill>
                <a:schemeClr val="bg2"/>
              </a:solidFill>
            </a:endParaRPr>
          </a:p>
          <a:p>
            <a:pPr marL="877636" lvl="1" indent="-433136" defTabSz="525779">
              <a:spcBef>
                <a:spcPts val="2100"/>
              </a:spcBef>
              <a:buClrTx/>
              <a:buSzPct val="100000"/>
              <a:buFont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3239" dirty="0">
                <a:solidFill>
                  <a:schemeClr val="bg2"/>
                </a:solidFill>
              </a:rPr>
              <a:t>Time constraint: 6 hours</a:t>
            </a:r>
            <a:endParaRPr sz="3239" dirty="0">
              <a:solidFill>
                <a:schemeClr val="bg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2A2A9A-CA51-2D46-8C00-899E6984B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5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7B7E-ED0D-044D-AD70-9AECC607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A80A4-74C1-BB4A-A8F5-3704BF9D1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Can R-Hackathons/</a:t>
            </a:r>
            <a:r>
              <a:rPr lang="en-US" dirty="0" err="1"/>
              <a:t>Hackfests</a:t>
            </a:r>
            <a:r>
              <a:rPr lang="en-US" dirty="0"/>
              <a:t> be used as an instrument for the strategic search for innovation?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35C0DF-9040-DE4A-B2DF-A848B26A4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3432"/>
      </p:ext>
    </p:extLst>
  </p:cSld>
  <p:clrMapOvr>
    <a:masterClrMapping/>
  </p:clrMapOvr>
  <p:transition spd="med" advTm="13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Methodology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Analysis of the problem statements and call for proposals/pitches published on Slack platform provided</a:t>
            </a:r>
            <a:r>
              <a:rPr lang="de-DE" sz="3600" dirty="0">
                <a:solidFill>
                  <a:srgbClr val="414141"/>
                </a:solidFill>
              </a:rPr>
              <a:t> </a:t>
            </a:r>
            <a:r>
              <a:rPr lang="de-DE" sz="3600" dirty="0" err="1">
                <a:solidFill>
                  <a:srgbClr val="414141"/>
                </a:solidFill>
              </a:rPr>
              <a:t>by</a:t>
            </a:r>
            <a:r>
              <a:rPr sz="3600" dirty="0">
                <a:solidFill>
                  <a:srgbClr val="414141"/>
                </a:solidFill>
              </a:rPr>
              <a:t> the R-Hackathon</a:t>
            </a:r>
            <a:r>
              <a:rPr lang="de-DE" sz="3600" dirty="0">
                <a:solidFill>
                  <a:srgbClr val="414141"/>
                </a:solidFill>
              </a:rPr>
              <a:t> </a:t>
            </a:r>
            <a:r>
              <a:rPr lang="de-DE" sz="3600" dirty="0" err="1">
                <a:solidFill>
                  <a:srgbClr val="414141"/>
                </a:solidFill>
              </a:rPr>
              <a:t>participants</a:t>
            </a:r>
            <a:endParaRPr sz="3600" dirty="0">
              <a:solidFill>
                <a:srgbClr val="41414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D6832D-D7D2-7546-BC63-13DEAF81B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8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508000" y="298450"/>
            <a:ext cx="11988800" cy="1752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Findings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lvl="0" indent="0" defTabSz="379729">
              <a:spcBef>
                <a:spcPts val="1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Topics offered for R-Hackathons/</a:t>
            </a:r>
            <a:r>
              <a:rPr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Hackfests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on remote: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Migration (latest Ethiopian Data from </a:t>
            </a:r>
            <a:r>
              <a:rPr lang="de-DE"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the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World Bank)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Status of Ethiopia and its Role Models in Africa (National Economic Indicators and Human Development Indicators)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Religion and Water Management (Ethiopian Data from </a:t>
            </a:r>
            <a:r>
              <a:rPr lang="de-DE"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the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World Bank)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Health Topics in Ethiopia (Ethiopian Data from </a:t>
            </a:r>
            <a:r>
              <a:rPr lang="de-DE"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the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World Bank)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Micro Finance, SACCO, ATM and Insurance in the regions (Ethiopian Data from </a:t>
            </a:r>
            <a:r>
              <a:rPr lang="de-DE"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the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World Bank)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Access to secondary schools and TVET colleges (Ethiopian Data from </a:t>
            </a:r>
            <a:r>
              <a:rPr lang="de-DE" sz="3200" dirty="0" err="1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the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World Bank)</a:t>
            </a:r>
          </a:p>
          <a:p>
            <a:pPr marL="762635" lvl="1" indent="-457200" defTabSz="379729">
              <a:spcBef>
                <a:spcPts val="15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Ethiopia as player in the African ICT-trade (World Bank Indicators on 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'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The Information Society</a:t>
            </a:r>
            <a:r>
              <a:rPr lang="de-DE"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'</a:t>
            </a:r>
            <a:r>
              <a:rPr sz="3200" dirty="0">
                <a:solidFill>
                  <a:srgbClr val="414141"/>
                </a:solidFill>
                <a:latin typeface="Palatino" pitchFamily="2" charset="77"/>
                <a:ea typeface="Palatino" pitchFamily="2" charset="77"/>
              </a:rPr>
              <a:t>)</a:t>
            </a:r>
            <a:endParaRPr sz="2000" dirty="0">
              <a:solidFill>
                <a:srgbClr val="41414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3542F1-51D7-1541-BD00-DCF6BB0B0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0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508000" y="546100"/>
            <a:ext cx="11988800" cy="1752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Findings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sz="3600" i="1" dirty="0">
                <a:solidFill>
                  <a:srgbClr val="414141"/>
                </a:solidFill>
              </a:rPr>
              <a:t>Preliminary information: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Each team ha</a:t>
            </a:r>
            <a:r>
              <a:rPr lang="de-DE" sz="3600" dirty="0">
                <a:solidFill>
                  <a:srgbClr val="414141"/>
                </a:solidFill>
              </a:rPr>
              <a:t>s</a:t>
            </a:r>
            <a:r>
              <a:rPr sz="3600" dirty="0">
                <a:solidFill>
                  <a:srgbClr val="414141"/>
                </a:solidFill>
              </a:rPr>
              <a:t> its different approach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Many teams d</a:t>
            </a:r>
            <a:r>
              <a:rPr lang="de-DE" sz="3600" dirty="0">
                <a:solidFill>
                  <a:srgbClr val="414141"/>
                </a:solidFill>
              </a:rPr>
              <a:t>o</a:t>
            </a:r>
            <a:r>
              <a:rPr sz="3600" dirty="0">
                <a:solidFill>
                  <a:srgbClr val="414141"/>
                </a:solidFill>
              </a:rPr>
              <a:t>n</a:t>
            </a:r>
            <a:r>
              <a:rPr lang="de-DE" sz="3600" dirty="0">
                <a:solidFill>
                  <a:srgbClr val="414141"/>
                </a:solidFill>
              </a:rPr>
              <a:t>'</a:t>
            </a:r>
            <a:r>
              <a:rPr sz="3600" dirty="0">
                <a:solidFill>
                  <a:srgbClr val="414141"/>
                </a:solidFill>
              </a:rPr>
              <a:t>t register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414141"/>
                </a:solidFill>
              </a:rPr>
              <a:t>Not all registered teams share their results</a:t>
            </a:r>
            <a:endParaRPr lang="de-DE" sz="3600" dirty="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dirty="0"/>
          </a:p>
          <a:p>
            <a:pPr marL="469900" lvl="1" indent="0" algn="ctr">
              <a:buNone/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14141"/>
                </a:solidFill>
              </a:rPr>
              <a:t>Monthly R-Hackathons are voluntary events coordinated by the R-Ladies Addis Ababa group</a:t>
            </a:r>
            <a:endParaRPr sz="3600" dirty="0">
              <a:solidFill>
                <a:srgbClr val="41414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71D730-CABF-D942-A672-8D61DB887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9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692</Words>
  <Application>Microsoft Macintosh PowerPoint</Application>
  <PresentationFormat>Custom</PresentationFormat>
  <Paragraphs>91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Bodoni SvtyTwo ITC TT-Bold</vt:lpstr>
      <vt:lpstr>Bodoni SvtyTwo ITC TT-Book</vt:lpstr>
      <vt:lpstr>Calibri</vt:lpstr>
      <vt:lpstr>Courier New</vt:lpstr>
      <vt:lpstr>Helvetica</vt:lpstr>
      <vt:lpstr>Helvetica Neue</vt:lpstr>
      <vt:lpstr>Palatino</vt:lpstr>
      <vt:lpstr>Source Code Pro</vt:lpstr>
      <vt:lpstr>System Font Regular</vt:lpstr>
      <vt:lpstr>Wingdings</vt:lpstr>
      <vt:lpstr>Zapf Dingbats</vt:lpstr>
      <vt:lpstr>Default</vt:lpstr>
      <vt:lpstr>A Collaboration for the Search of Innovative Ideas  Monthly R-Hackathons/Hackfests at Ethiopian Universities as an Example</vt:lpstr>
      <vt:lpstr>Overview</vt:lpstr>
      <vt:lpstr>Background</vt:lpstr>
      <vt:lpstr>Background</vt:lpstr>
      <vt:lpstr>Background</vt:lpstr>
      <vt:lpstr>Research Question</vt:lpstr>
      <vt:lpstr>Methodology</vt:lpstr>
      <vt:lpstr>Findings</vt:lpstr>
      <vt:lpstr>Findings</vt:lpstr>
      <vt:lpstr>Findings</vt:lpstr>
      <vt:lpstr>Analysis &amp; Evaluation </vt:lpstr>
      <vt:lpstr>Experience</vt:lpstr>
      <vt:lpstr>Summary &amp; Next Steps</vt:lpstr>
      <vt:lpstr>Summary &amp; 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Collaboration for the Search of Innovative Ideas  Monthly R-Hackathons/Hackfests at Ethiopian Universities as an Example</dc:title>
  <cp:lastModifiedBy>Margareth Gfrerer</cp:lastModifiedBy>
  <cp:revision>10</cp:revision>
  <dcterms:modified xsi:type="dcterms:W3CDTF">2019-10-31T03:25:09Z</dcterms:modified>
</cp:coreProperties>
</file>