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72" r:id="rId1"/>
    <p:sldMasterId id="2147483673"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5143500" type="screen16x9"/>
  <p:notesSz cx="6858000" cy="9144000"/>
  <p:embeddedFontLst>
    <p:embeddedFont>
      <p:font typeface="Helvetica Neue" panose="02000503000000020004" pitchFamily="2"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1"/>
    <p:restoredTop sz="94671"/>
  </p:normalViewPr>
  <p:slideViewPr>
    <p:cSldViewPr snapToGrid="0">
      <p:cViewPr varScale="1">
        <p:scale>
          <a:sx n="139" d="100"/>
          <a:sy n="139" d="100"/>
        </p:scale>
        <p:origin x="464"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2.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1.fntdata"/><Relationship Id="rId30" Type="http://schemas.openxmlformats.org/officeDocument/2006/relationships/font" Target="fonts/font4.fntdata"/><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58de2dd3a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58de2dd3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658de2dd3a_0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g658de2dd3a_0_2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658de2dd3a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g658de2dd3a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658de2dd3a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g658de2dd3a_0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658de2dd3a_0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g658de2dd3a_0_2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658de2dd3a_0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g658de2dd3a_0_3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658de2dd3a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g658de2dd3a_0_3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658de2dd3a_0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g658de2dd3a_0_3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658de2dd3a_0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g658de2dd3a_0_3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658de2dd3a_0_3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g658de2dd3a_0_3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658de2dd3a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g658de2dd3a_0_3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658de2dd3a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g658de2dd3a_0_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658de2dd3a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658de2dd3a_0_1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658de2dd3a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g658de2dd3a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658de2dd3a_0_3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5" name="Google Shape;285;g658de2dd3a_0_3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658de2dd3a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g658de2dd3a_0_1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658de2dd3a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g658de2dd3a_0_2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658de2dd3a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g658de2dd3a_0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658de2dd3a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g658de2dd3a_0_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658de2dd3a_0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g658de2dd3a_0_2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658de2dd3a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658de2dd3a_0_27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658de2dd3a_0_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g658de2dd3a_0_29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658de2dd3a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g658de2dd3a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58" name="Google Shape;58;p14"/>
          <p:cNvSpPr txBox="1">
            <a:spLocks noGrp="1"/>
          </p:cNvSpPr>
          <p:nvPr>
            <p:ph type="subTitle" idx="1"/>
          </p:nvPr>
        </p:nvSpPr>
        <p:spPr>
          <a:xfrm>
            <a:off x="1371600" y="2914650"/>
            <a:ext cx="6400800" cy="1314300"/>
          </a:xfrm>
          <a:prstGeom prst="rect">
            <a:avLst/>
          </a:prstGeom>
          <a:noFill/>
          <a:ln>
            <a:noFill/>
          </a:ln>
        </p:spPr>
        <p:txBody>
          <a:bodyPr spcFirstLastPara="1" wrap="square" lIns="91425" tIns="45700" rIns="91425" bIns="45700" anchor="t" anchorCtr="0">
            <a:noAutofit/>
          </a:bodyPr>
          <a:lstStyle>
            <a:lvl1pPr marR="0" lvl="0" algn="ctr" rtl="0">
              <a:spcBef>
                <a:spcPts val="560"/>
              </a:spcBef>
              <a:spcAft>
                <a:spcPts val="0"/>
              </a:spcAft>
              <a:buClr>
                <a:srgbClr val="888888"/>
              </a:buClr>
              <a:buSzPts val="2800"/>
              <a:buFont typeface="Arial"/>
              <a:buNone/>
              <a:defRPr sz="2800" b="0" i="0" u="none" strike="noStrike" cap="none">
                <a:solidFill>
                  <a:srgbClr val="888888"/>
                </a:solidFill>
                <a:latin typeface="Helvetica Neue"/>
                <a:ea typeface="Helvetica Neue"/>
                <a:cs typeface="Helvetica Neue"/>
                <a:sym typeface="Helvetica Neue"/>
              </a:defRPr>
            </a:lvl1pPr>
            <a:lvl2pPr marR="0" lvl="1" algn="ctr" rtl="0">
              <a:spcBef>
                <a:spcPts val="480"/>
              </a:spcBef>
              <a:spcAft>
                <a:spcPts val="0"/>
              </a:spcAft>
              <a:buClr>
                <a:srgbClr val="888888"/>
              </a:buClr>
              <a:buSzPts val="2400"/>
              <a:buFont typeface="Arial"/>
              <a:buNone/>
              <a:defRPr sz="2400" b="0" i="0" u="none" strike="noStrike" cap="none">
                <a:solidFill>
                  <a:srgbClr val="888888"/>
                </a:solidFill>
                <a:latin typeface="Helvetica Neue"/>
                <a:ea typeface="Helvetica Neue"/>
                <a:cs typeface="Helvetica Neue"/>
                <a:sym typeface="Helvetica Neue"/>
              </a:defRPr>
            </a:lvl2pPr>
            <a:lvl3pPr marR="0" lvl="2" algn="ctr" rtl="0">
              <a:spcBef>
                <a:spcPts val="400"/>
              </a:spcBef>
              <a:spcAft>
                <a:spcPts val="0"/>
              </a:spcAft>
              <a:buClr>
                <a:srgbClr val="888888"/>
              </a:buClr>
              <a:buSzPts val="2000"/>
              <a:buFont typeface="Arial"/>
              <a:buNone/>
              <a:defRPr sz="2000" b="0" i="0" u="none" strike="noStrike" cap="none">
                <a:solidFill>
                  <a:srgbClr val="888888"/>
                </a:solidFill>
                <a:latin typeface="Helvetica Neue"/>
                <a:ea typeface="Helvetica Neue"/>
                <a:cs typeface="Helvetica Neue"/>
                <a:sym typeface="Helvetica Neue"/>
              </a:defRPr>
            </a:lvl3pPr>
            <a:lvl4pPr marR="0" lvl="3" algn="ctr" rtl="0">
              <a:spcBef>
                <a:spcPts val="360"/>
              </a:spcBef>
              <a:spcAft>
                <a:spcPts val="0"/>
              </a:spcAft>
              <a:buClr>
                <a:srgbClr val="888888"/>
              </a:buClr>
              <a:buSzPts val="1800"/>
              <a:buFont typeface="Arial"/>
              <a:buNone/>
              <a:defRPr sz="1800" b="0" i="0" u="none" strike="noStrike" cap="none">
                <a:solidFill>
                  <a:srgbClr val="888888"/>
                </a:solidFill>
                <a:latin typeface="Helvetica Neue"/>
                <a:ea typeface="Helvetica Neue"/>
                <a:cs typeface="Helvetica Neue"/>
                <a:sym typeface="Helvetica Neue"/>
              </a:defRPr>
            </a:lvl4pPr>
            <a:lvl5pPr marR="0" lvl="4" algn="ctr" rtl="0">
              <a:spcBef>
                <a:spcPts val="360"/>
              </a:spcBef>
              <a:spcAft>
                <a:spcPts val="0"/>
              </a:spcAft>
              <a:buClr>
                <a:srgbClr val="888888"/>
              </a:buClr>
              <a:buSzPts val="1800"/>
              <a:buFont typeface="Arial"/>
              <a:buNone/>
              <a:defRPr sz="1800" b="0" i="0" u="none" strike="noStrike" cap="none">
                <a:solidFill>
                  <a:srgbClr val="888888"/>
                </a:solidFill>
                <a:latin typeface="Helvetica Neue"/>
                <a:ea typeface="Helvetica Neue"/>
                <a:cs typeface="Helvetica Neue"/>
                <a:sym typeface="Helvetica Neue"/>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9" name="Google Shape;59;p1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1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Clr>
                <a:schemeClr val="lt1"/>
              </a:buClr>
              <a:buSzPts val="2800"/>
              <a:buFont typeface="Helvetica Neue"/>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64" name="Google Shape;64;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spcBef>
                <a:spcPts val="0"/>
              </a:spcBef>
              <a:spcAft>
                <a:spcPts val="0"/>
              </a:spcAft>
              <a:buClr>
                <a:schemeClr val="dk1"/>
              </a:buClr>
              <a:buSzPts val="1800"/>
              <a:buFont typeface="Arial"/>
              <a:buChar char="●"/>
              <a:defRPr sz="2800" b="0" i="0" u="none" strike="noStrike" cap="none">
                <a:solidFill>
                  <a:schemeClr val="dk1"/>
                </a:solidFill>
                <a:latin typeface="Helvetica Neue"/>
                <a:ea typeface="Helvetica Neue"/>
                <a:cs typeface="Helvetica Neue"/>
                <a:sym typeface="Helvetica Neue"/>
              </a:defRPr>
            </a:lvl1pPr>
            <a:lvl2pPr marL="914400" marR="0" lvl="1" indent="-317500" algn="l" rtl="0">
              <a:spcBef>
                <a:spcPts val="1600"/>
              </a:spcBef>
              <a:spcAft>
                <a:spcPts val="0"/>
              </a:spcAft>
              <a:buClr>
                <a:schemeClr val="dk1"/>
              </a:buClr>
              <a:buSzPts val="1400"/>
              <a:buFont typeface="Arial"/>
              <a:buChar char="○"/>
              <a:defRPr sz="2400" b="0" i="0" u="none" strike="noStrike" cap="none">
                <a:solidFill>
                  <a:schemeClr val="dk1"/>
                </a:solidFill>
                <a:latin typeface="Helvetica Neue"/>
                <a:ea typeface="Helvetica Neue"/>
                <a:cs typeface="Helvetica Neue"/>
                <a:sym typeface="Helvetica Neue"/>
              </a:defRPr>
            </a:lvl2pPr>
            <a:lvl3pPr marL="1371600" marR="0" lvl="2" indent="-317500" algn="l" rtl="0">
              <a:spcBef>
                <a:spcPts val="1600"/>
              </a:spcBef>
              <a:spcAft>
                <a:spcPts val="0"/>
              </a:spcAft>
              <a:buClr>
                <a:schemeClr val="dk1"/>
              </a:buClr>
              <a:buSzPts val="1400"/>
              <a:buFont typeface="Arial"/>
              <a:buChar char="■"/>
              <a:defRPr sz="2000" b="0" i="0" u="none" strike="noStrike" cap="none">
                <a:solidFill>
                  <a:schemeClr val="dk1"/>
                </a:solidFill>
                <a:latin typeface="Helvetica Neue"/>
                <a:ea typeface="Helvetica Neue"/>
                <a:cs typeface="Helvetica Neue"/>
                <a:sym typeface="Helvetica Neue"/>
              </a:defRPr>
            </a:lvl3pPr>
            <a:lvl4pPr marL="1828800" marR="0" lvl="3" indent="-317500" algn="l" rtl="0">
              <a:spcBef>
                <a:spcPts val="1600"/>
              </a:spcBef>
              <a:spcAft>
                <a:spcPts val="0"/>
              </a:spcAft>
              <a:buClr>
                <a:schemeClr val="dk1"/>
              </a:buClr>
              <a:buSzPts val="1400"/>
              <a:buFont typeface="Arial"/>
              <a:buChar char="●"/>
              <a:defRPr sz="1800" b="0" i="0" u="none" strike="noStrike" cap="none">
                <a:solidFill>
                  <a:schemeClr val="dk1"/>
                </a:solidFill>
                <a:latin typeface="Helvetica Neue"/>
                <a:ea typeface="Helvetica Neue"/>
                <a:cs typeface="Helvetica Neue"/>
                <a:sym typeface="Helvetica Neue"/>
              </a:defRPr>
            </a:lvl4pPr>
            <a:lvl5pPr marL="2286000" marR="0" lvl="4" indent="-317500" algn="l" rtl="0">
              <a:spcBef>
                <a:spcPts val="1600"/>
              </a:spcBef>
              <a:spcAft>
                <a:spcPts val="0"/>
              </a:spcAft>
              <a:buClr>
                <a:schemeClr val="dk1"/>
              </a:buClr>
              <a:buSzPts val="1400"/>
              <a:buFont typeface="Arial"/>
              <a:buChar char="○"/>
              <a:defRPr sz="1800" b="0" i="0" u="none" strike="noStrike" cap="none">
                <a:solidFill>
                  <a:schemeClr val="dk1"/>
                </a:solidFill>
                <a:latin typeface="Helvetica Neue"/>
                <a:ea typeface="Helvetica Neue"/>
                <a:cs typeface="Helvetica Neue"/>
                <a:sym typeface="Helvetica Neue"/>
              </a:defRPr>
            </a:lvl5pPr>
            <a:lvl6pPr marL="2743200" marR="0" lvl="5" indent="-317500" algn="l" rtl="0">
              <a:spcBef>
                <a:spcPts val="1600"/>
              </a:spcBef>
              <a:spcAft>
                <a:spcPts val="0"/>
              </a:spcAft>
              <a:buClr>
                <a:schemeClr val="dk1"/>
              </a:buClr>
              <a:buSzPts val="1400"/>
              <a:buFont typeface="Arial"/>
              <a:buChar char="■"/>
              <a:defRPr sz="2000" b="0" i="0" u="none" strike="noStrike" cap="none">
                <a:solidFill>
                  <a:schemeClr val="dk1"/>
                </a:solidFill>
                <a:latin typeface="Calibri"/>
                <a:ea typeface="Calibri"/>
                <a:cs typeface="Calibri"/>
                <a:sym typeface="Calibri"/>
              </a:defRPr>
            </a:lvl6pPr>
            <a:lvl7pPr marL="3200400" marR="0" lvl="6" indent="-317500" algn="l" rtl="0">
              <a:spcBef>
                <a:spcPts val="1600"/>
              </a:spcBef>
              <a:spcAft>
                <a:spcPts val="0"/>
              </a:spcAft>
              <a:buClr>
                <a:schemeClr val="dk1"/>
              </a:buClr>
              <a:buSzPts val="1400"/>
              <a:buFont typeface="Arial"/>
              <a:buChar char="●"/>
              <a:defRPr sz="2000" b="0" i="0" u="none" strike="noStrike" cap="none">
                <a:solidFill>
                  <a:schemeClr val="dk1"/>
                </a:solidFill>
                <a:latin typeface="Calibri"/>
                <a:ea typeface="Calibri"/>
                <a:cs typeface="Calibri"/>
                <a:sym typeface="Calibri"/>
              </a:defRPr>
            </a:lvl7pPr>
            <a:lvl8pPr marL="3657600" marR="0" lvl="7" indent="-317500" algn="l" rtl="0">
              <a:spcBef>
                <a:spcPts val="1600"/>
              </a:spcBef>
              <a:spcAft>
                <a:spcPts val="0"/>
              </a:spcAft>
              <a:buClr>
                <a:schemeClr val="dk1"/>
              </a:buClr>
              <a:buSzPts val="1400"/>
              <a:buFont typeface="Arial"/>
              <a:buChar char="○"/>
              <a:defRPr sz="2000" b="0" i="0" u="none" strike="noStrike" cap="none">
                <a:solidFill>
                  <a:schemeClr val="dk1"/>
                </a:solidFill>
                <a:latin typeface="Calibri"/>
                <a:ea typeface="Calibri"/>
                <a:cs typeface="Calibri"/>
                <a:sym typeface="Calibri"/>
              </a:defRPr>
            </a:lvl8pPr>
            <a:lvl9pPr marL="4114800" marR="0" lvl="8" indent="-317500" algn="l" rtl="0">
              <a:spcBef>
                <a:spcPts val="1600"/>
              </a:spcBef>
              <a:spcAft>
                <a:spcPts val="1600"/>
              </a:spcAft>
              <a:buClr>
                <a:schemeClr val="dk1"/>
              </a:buClr>
              <a:buSzPts val="14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Google Shape;6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1pPr>
            <a:lvl2pPr marL="0" marR="0" lvl="1"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2pPr>
            <a:lvl3pPr marL="0" marR="0" lvl="2"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3pPr>
            <a:lvl4pPr marL="0" marR="0" lvl="3"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4pPr>
            <a:lvl5pPr marL="0" marR="0" lvl="4"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5pPr>
            <a:lvl6pPr marL="0" marR="0" lvl="5"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6pPr>
            <a:lvl7pPr marL="0" marR="0" lvl="6"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7pPr>
            <a:lvl8pPr marL="0" marR="0" lvl="7"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8pPr>
            <a:lvl9pPr marL="0" marR="0" lvl="8" indent="0" algn="r" rtl="0">
              <a:spcBef>
                <a:spcPts val="0"/>
              </a:spcBef>
              <a:spcAft>
                <a:spcPts val="0"/>
              </a:spcAft>
              <a:buClr>
                <a:srgbClr val="888888"/>
              </a:buClr>
              <a:buSzPts val="1200"/>
              <a:buFont typeface="Helvetica Neue"/>
              <a:buNone/>
              <a:defRPr sz="1200" b="0" i="0" u="none" strike="noStrike" cap="none">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6"/>
        <p:cNvGrpSpPr/>
        <p:nvPr/>
      </p:nvGrpSpPr>
      <p:grpSpPr>
        <a:xfrm>
          <a:off x="0" y="0"/>
          <a:ext cx="0" cy="0"/>
          <a:chOff x="0" y="0"/>
          <a:chExt cx="0" cy="0"/>
        </a:xfrm>
      </p:grpSpPr>
      <p:sp>
        <p:nvSpPr>
          <p:cNvPr id="67" name="Google Shape;67;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Clr>
                <a:schemeClr val="lt1"/>
              </a:buClr>
              <a:buSzPts val="2800"/>
              <a:buFont typeface="Helvetica Neue"/>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Clr>
                <a:srgbClr val="005DAC"/>
              </a:buClr>
              <a:buSzPts val="2800"/>
              <a:buFont typeface="Helvetica Neue"/>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68" name="Google Shape;68;p1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chemeClr val="dk1"/>
              </a:buClr>
              <a:buSzPts val="1400"/>
              <a:buFont typeface="Arial"/>
              <a:buChar char="●"/>
              <a:defRPr sz="1400" b="0" i="0" u="none" strike="noStrike" cap="none">
                <a:solidFill>
                  <a:schemeClr val="dk1"/>
                </a:solidFill>
                <a:latin typeface="Helvetica Neue"/>
                <a:ea typeface="Helvetica Neue"/>
                <a:cs typeface="Helvetica Neue"/>
                <a:sym typeface="Helvetica Neue"/>
              </a:defRPr>
            </a:lvl1pPr>
            <a:lvl2pPr marL="914400" marR="0" lvl="1"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2pPr>
            <a:lvl3pPr marL="1371600" marR="0" lvl="2"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3pPr>
            <a:lvl4pPr marL="1828800" marR="0" lvl="3"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4pPr>
            <a:lvl5pPr marL="2286000" marR="0" lvl="4"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5pPr>
            <a:lvl6pPr marL="2743200" marR="0" lvl="5" indent="-304800" algn="l" rtl="0">
              <a:spcBef>
                <a:spcPts val="16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6pPr>
            <a:lvl7pPr marL="3200400" marR="0" lvl="6" indent="-304800" algn="l" rtl="0">
              <a:spcBef>
                <a:spcPts val="16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16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8pPr>
            <a:lvl9pPr marL="4114800" marR="0" lvl="8" indent="-304800" algn="l" rtl="0">
              <a:spcBef>
                <a:spcPts val="1600"/>
              </a:spcBef>
              <a:spcAft>
                <a:spcPts val="160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9pPr>
          </a:lstStyle>
          <a:p>
            <a:endParaRPr/>
          </a:p>
        </p:txBody>
      </p:sp>
      <p:sp>
        <p:nvSpPr>
          <p:cNvPr id="69" name="Google Shape;69;p1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chemeClr val="dk1"/>
              </a:buClr>
              <a:buSzPts val="1400"/>
              <a:buFont typeface="Arial"/>
              <a:buChar char="●"/>
              <a:defRPr sz="1400" b="0" i="0" u="none" strike="noStrike" cap="none">
                <a:solidFill>
                  <a:schemeClr val="dk1"/>
                </a:solidFill>
                <a:latin typeface="Helvetica Neue"/>
                <a:ea typeface="Helvetica Neue"/>
                <a:cs typeface="Helvetica Neue"/>
                <a:sym typeface="Helvetica Neue"/>
              </a:defRPr>
            </a:lvl1pPr>
            <a:lvl2pPr marL="914400" marR="0" lvl="1"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2pPr>
            <a:lvl3pPr marL="1371600" marR="0" lvl="2"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3pPr>
            <a:lvl4pPr marL="1828800" marR="0" lvl="3"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4pPr>
            <a:lvl5pPr marL="2286000" marR="0" lvl="4" indent="-304800" algn="l" rtl="0">
              <a:spcBef>
                <a:spcPts val="1600"/>
              </a:spcBef>
              <a:spcAft>
                <a:spcPts val="0"/>
              </a:spcAft>
              <a:buClr>
                <a:schemeClr val="dk1"/>
              </a:buClr>
              <a:buSzPts val="1200"/>
              <a:buFont typeface="Arial"/>
              <a:buChar char="○"/>
              <a:defRPr sz="1200" b="0" i="0" u="none" strike="noStrike" cap="none">
                <a:solidFill>
                  <a:schemeClr val="dk1"/>
                </a:solidFill>
                <a:latin typeface="Helvetica Neue"/>
                <a:ea typeface="Helvetica Neue"/>
                <a:cs typeface="Helvetica Neue"/>
                <a:sym typeface="Helvetica Neue"/>
              </a:defRPr>
            </a:lvl5pPr>
            <a:lvl6pPr marL="2743200" marR="0" lvl="5" indent="-304800" algn="l" rtl="0">
              <a:spcBef>
                <a:spcPts val="16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6pPr>
            <a:lvl7pPr marL="3200400" marR="0" lvl="6" indent="-304800" algn="l" rtl="0">
              <a:spcBef>
                <a:spcPts val="16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16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8pPr>
            <a:lvl9pPr marL="4114800" marR="0" lvl="8" indent="-304800" algn="l" rtl="0">
              <a:spcBef>
                <a:spcPts val="1600"/>
              </a:spcBef>
              <a:spcAft>
                <a:spcPts val="160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9pPr>
          </a:lstStyle>
          <a:p>
            <a:endParaRPr/>
          </a:p>
        </p:txBody>
      </p:sp>
      <p:sp>
        <p:nvSpPr>
          <p:cNvPr id="70" name="Google Shape;7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Clr>
                <a:srgbClr val="888888"/>
              </a:buClr>
              <a:buSzPts val="1200"/>
              <a:buFont typeface="Helvetica Neue"/>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1"/>
        <p:cNvGrpSpPr/>
        <p:nvPr/>
      </p:nvGrpSpPr>
      <p:grpSpPr>
        <a:xfrm>
          <a:off x="0" y="0"/>
          <a:ext cx="0" cy="0"/>
          <a:chOff x="0" y="0"/>
          <a:chExt cx="0" cy="0"/>
        </a:xfrm>
      </p:grpSpPr>
      <p:sp>
        <p:nvSpPr>
          <p:cNvPr id="72" name="Google Shape;72;p17"/>
          <p:cNvSpPr txBox="1">
            <a:spLocks noGrp="1"/>
          </p:cNvSpPr>
          <p:nvPr>
            <p:ph type="title"/>
          </p:nvPr>
        </p:nvSpPr>
        <p:spPr>
          <a:xfrm>
            <a:off x="3124200" y="211228"/>
            <a:ext cx="5562600" cy="3144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73" name="Google Shape;73;p17"/>
          <p:cNvSpPr txBox="1">
            <a:spLocks noGrp="1"/>
          </p:cNvSpPr>
          <p:nvPr>
            <p:ph type="body" idx="1"/>
          </p:nvPr>
        </p:nvSpPr>
        <p:spPr>
          <a:xfrm>
            <a:off x="457200" y="1200151"/>
            <a:ext cx="8229600" cy="33945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Helvetica Neue"/>
                <a:ea typeface="Helvetica Neue"/>
                <a:cs typeface="Helvetica Neue"/>
                <a:sym typeface="Helvetica Neue"/>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4" name="Google Shape;74;p1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5" name="Google Shape;75;p1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7"/>
        <p:cNvGrpSpPr/>
        <p:nvPr/>
      </p:nvGrpSpPr>
      <p:grpSpPr>
        <a:xfrm>
          <a:off x="0" y="0"/>
          <a:ext cx="0" cy="0"/>
          <a:chOff x="0" y="0"/>
          <a:chExt cx="0" cy="0"/>
        </a:xfrm>
      </p:grpSpPr>
      <p:sp>
        <p:nvSpPr>
          <p:cNvPr id="78" name="Google Shape;78;p18"/>
          <p:cNvSpPr txBox="1">
            <a:spLocks noGrp="1"/>
          </p:cNvSpPr>
          <p:nvPr>
            <p:ph type="title"/>
          </p:nvPr>
        </p:nvSpPr>
        <p:spPr>
          <a:xfrm>
            <a:off x="722313" y="3305176"/>
            <a:ext cx="7772400" cy="10215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79" name="Google Shape;79;p18"/>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Helvetica Neue"/>
                <a:ea typeface="Helvetica Neue"/>
                <a:cs typeface="Helvetica Neue"/>
                <a:sym typeface="Helvetica Neue"/>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Helvetica Neue"/>
                <a:ea typeface="Helvetica Neue"/>
                <a:cs typeface="Helvetica Neue"/>
                <a:sym typeface="Helvetica Neue"/>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Helvetica Neue"/>
                <a:ea typeface="Helvetica Neue"/>
                <a:cs typeface="Helvetica Neue"/>
                <a:sym typeface="Helvetica Neue"/>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Helvetica Neue"/>
                <a:ea typeface="Helvetica Neue"/>
                <a:cs typeface="Helvetica Neue"/>
                <a:sym typeface="Helvetica Neue"/>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Helvetica Neue"/>
                <a:ea typeface="Helvetica Neue"/>
                <a:cs typeface="Helvetica Neue"/>
                <a:sym typeface="Helvetica Neue"/>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80" name="Google Shape;80;p18"/>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1" name="Google Shape;81;p18"/>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3124200" y="211228"/>
            <a:ext cx="5562600" cy="3144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85" name="Google Shape;85;p19"/>
          <p:cNvSpPr txBox="1">
            <a:spLocks noGrp="1"/>
          </p:cNvSpPr>
          <p:nvPr>
            <p:ph type="body" idx="1"/>
          </p:nvPr>
        </p:nvSpPr>
        <p:spPr>
          <a:xfrm>
            <a:off x="457200" y="1200151"/>
            <a:ext cx="4038600" cy="33945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Helvetica Neue"/>
                <a:ea typeface="Helvetica Neue"/>
                <a:cs typeface="Helvetica Neue"/>
                <a:sym typeface="Helvetica Neue"/>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6" name="Google Shape;86;p19"/>
          <p:cNvSpPr txBox="1">
            <a:spLocks noGrp="1"/>
          </p:cNvSpPr>
          <p:nvPr>
            <p:ph type="body" idx="2"/>
          </p:nvPr>
        </p:nvSpPr>
        <p:spPr>
          <a:xfrm>
            <a:off x="4648200" y="1200151"/>
            <a:ext cx="4038600" cy="33945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Helvetica Neue"/>
                <a:ea typeface="Helvetica Neue"/>
                <a:cs typeface="Helvetica Neue"/>
                <a:sym typeface="Helvetica Neue"/>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19"/>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9"/>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3124200" y="211228"/>
            <a:ext cx="5562600" cy="3144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92" name="Google Shape;92;p20"/>
          <p:cNvSpPr txBox="1">
            <a:spLocks noGrp="1"/>
          </p:cNvSpPr>
          <p:nvPr>
            <p:ph type="body" idx="1"/>
          </p:nvPr>
        </p:nvSpPr>
        <p:spPr>
          <a:xfrm>
            <a:off x="457200" y="1151335"/>
            <a:ext cx="4040100" cy="4797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Helvetica Neue"/>
                <a:ea typeface="Helvetica Neue"/>
                <a:cs typeface="Helvetica Neue"/>
                <a:sym typeface="Helvetica Neue"/>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Helvetica Neue"/>
                <a:ea typeface="Helvetica Neue"/>
                <a:cs typeface="Helvetica Neue"/>
                <a:sym typeface="Helvetica Neue"/>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Helvetica Neue"/>
                <a:ea typeface="Helvetica Neue"/>
                <a:cs typeface="Helvetica Neue"/>
                <a:sym typeface="Helvetica Neue"/>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Helvetica Neue"/>
                <a:ea typeface="Helvetica Neue"/>
                <a:cs typeface="Helvetica Neue"/>
                <a:sym typeface="Helvetica Neue"/>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Helvetica Neue"/>
                <a:ea typeface="Helvetica Neue"/>
                <a:cs typeface="Helvetica Neue"/>
                <a:sym typeface="Helvetica Neue"/>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3" name="Google Shape;93;p20"/>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Helvetica Neue"/>
                <a:ea typeface="Helvetica Neue"/>
                <a:cs typeface="Helvetica Neue"/>
                <a:sym typeface="Helvetica Neue"/>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Helvetica Neue"/>
                <a:ea typeface="Helvetica Neue"/>
                <a:cs typeface="Helvetica Neue"/>
                <a:sym typeface="Helvetica Neue"/>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4" name="Google Shape;94;p20"/>
          <p:cNvSpPr txBox="1">
            <a:spLocks noGrp="1"/>
          </p:cNvSpPr>
          <p:nvPr>
            <p:ph type="body" idx="3"/>
          </p:nvPr>
        </p:nvSpPr>
        <p:spPr>
          <a:xfrm>
            <a:off x="4645026" y="1151335"/>
            <a:ext cx="4041900" cy="4797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Helvetica Neue"/>
                <a:ea typeface="Helvetica Neue"/>
                <a:cs typeface="Helvetica Neue"/>
                <a:sym typeface="Helvetica Neue"/>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Helvetica Neue"/>
                <a:ea typeface="Helvetica Neue"/>
                <a:cs typeface="Helvetica Neue"/>
                <a:sym typeface="Helvetica Neue"/>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Helvetica Neue"/>
                <a:ea typeface="Helvetica Neue"/>
                <a:cs typeface="Helvetica Neue"/>
                <a:sym typeface="Helvetica Neue"/>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Helvetica Neue"/>
                <a:ea typeface="Helvetica Neue"/>
                <a:cs typeface="Helvetica Neue"/>
                <a:sym typeface="Helvetica Neue"/>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Helvetica Neue"/>
                <a:ea typeface="Helvetica Neue"/>
                <a:cs typeface="Helvetica Neue"/>
                <a:sym typeface="Helvetica Neue"/>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5" name="Google Shape;95;p20"/>
          <p:cNvSpPr txBox="1">
            <a:spLocks noGrp="1"/>
          </p:cNvSpPr>
          <p:nvPr>
            <p:ph type="body" idx="4"/>
          </p:nvPr>
        </p:nvSpPr>
        <p:spPr>
          <a:xfrm>
            <a:off x="4645026" y="1631156"/>
            <a:ext cx="4041900" cy="29634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Helvetica Neue"/>
                <a:ea typeface="Helvetica Neue"/>
                <a:cs typeface="Helvetica Neue"/>
                <a:sym typeface="Helvetica Neue"/>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Helvetica Neue"/>
                <a:ea typeface="Helvetica Neue"/>
                <a:cs typeface="Helvetica Neue"/>
                <a:sym typeface="Helvetica Neue"/>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6" name="Google Shape;96;p20"/>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20"/>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8" name="Google Shape;98;p2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3124200" y="211228"/>
            <a:ext cx="5562600" cy="3144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101" name="Google Shape;101;p21"/>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2" name="Google Shape;102;p2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3" name="Google Shape;103;p2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4"/>
        <p:cNvGrpSpPr/>
        <p:nvPr/>
      </p:nvGrpSpPr>
      <p:grpSpPr>
        <a:xfrm>
          <a:off x="0" y="0"/>
          <a:ext cx="0" cy="0"/>
          <a:chOff x="0" y="0"/>
          <a:chExt cx="0" cy="0"/>
        </a:xfrm>
      </p:grpSpPr>
      <p:sp>
        <p:nvSpPr>
          <p:cNvPr id="105" name="Google Shape;105;p2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6" name="Google Shape;106;p2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7" name="Google Shape;107;p2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8"/>
        <p:cNvGrpSpPr/>
        <p:nvPr/>
      </p:nvGrpSpPr>
      <p:grpSpPr>
        <a:xfrm>
          <a:off x="0" y="0"/>
          <a:ext cx="0" cy="0"/>
          <a:chOff x="0" y="0"/>
          <a:chExt cx="0" cy="0"/>
        </a:xfrm>
      </p:grpSpPr>
      <p:sp>
        <p:nvSpPr>
          <p:cNvPr id="109" name="Google Shape;109;p23"/>
          <p:cNvSpPr txBox="1">
            <a:spLocks noGrp="1"/>
          </p:cNvSpPr>
          <p:nvPr>
            <p:ph type="title"/>
          </p:nvPr>
        </p:nvSpPr>
        <p:spPr>
          <a:xfrm>
            <a:off x="457201" y="204787"/>
            <a:ext cx="3008400" cy="871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110" name="Google Shape;110;p23"/>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Helvetica Neue"/>
                <a:ea typeface="Helvetica Neue"/>
                <a:cs typeface="Helvetica Neue"/>
                <a:sym typeface="Helvetica Neue"/>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Helvetica Neue"/>
                <a:ea typeface="Helvetica Neue"/>
                <a:cs typeface="Helvetica Neue"/>
                <a:sym typeface="Helvetica Neue"/>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1" name="Google Shape;111;p23"/>
          <p:cNvSpPr txBox="1">
            <a:spLocks noGrp="1"/>
          </p:cNvSpPr>
          <p:nvPr>
            <p:ph type="body" idx="2"/>
          </p:nvPr>
        </p:nvSpPr>
        <p:spPr>
          <a:xfrm>
            <a:off x="457201" y="1076326"/>
            <a:ext cx="3008400" cy="35184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Helvetica Neue"/>
                <a:ea typeface="Helvetica Neue"/>
                <a:cs typeface="Helvetica Neue"/>
                <a:sym typeface="Helvetica Neue"/>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Helvetica Neue"/>
                <a:ea typeface="Helvetica Neue"/>
                <a:cs typeface="Helvetica Neue"/>
                <a:sym typeface="Helvetica Neue"/>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Helvetica Neue"/>
                <a:ea typeface="Helvetica Neue"/>
                <a:cs typeface="Helvetica Neue"/>
                <a:sym typeface="Helvetica Neue"/>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Helvetica Neue"/>
                <a:ea typeface="Helvetica Neue"/>
                <a:cs typeface="Helvetica Neue"/>
                <a:sym typeface="Helvetica Neue"/>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Helvetica Neue"/>
                <a:ea typeface="Helvetica Neue"/>
                <a:cs typeface="Helvetica Neue"/>
                <a:sym typeface="Helvetica Neue"/>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2" name="Google Shape;112;p2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3" name="Google Shape;113;p2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4" name="Google Shape;114;p2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5"/>
        <p:cNvGrpSpPr/>
        <p:nvPr/>
      </p:nvGrpSpPr>
      <p:grpSpPr>
        <a:xfrm>
          <a:off x="0" y="0"/>
          <a:ext cx="0" cy="0"/>
          <a:chOff x="0" y="0"/>
          <a:chExt cx="0" cy="0"/>
        </a:xfrm>
      </p:grpSpPr>
      <p:sp>
        <p:nvSpPr>
          <p:cNvPr id="116" name="Google Shape;116;p24"/>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117" name="Google Shape;117;p24"/>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Helvetica Neue"/>
                <a:ea typeface="Helvetica Neue"/>
                <a:cs typeface="Helvetica Neue"/>
                <a:sym typeface="Helvetica Neue"/>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Helvetica Neue"/>
                <a:ea typeface="Helvetica Neue"/>
                <a:cs typeface="Helvetica Neue"/>
                <a:sym typeface="Helvetica Neue"/>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Helvetica Neue"/>
                <a:ea typeface="Helvetica Neue"/>
                <a:cs typeface="Helvetica Neue"/>
                <a:sym typeface="Helvetica Neue"/>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Helvetica Neue"/>
                <a:ea typeface="Helvetica Neue"/>
                <a:cs typeface="Helvetica Neue"/>
                <a:sym typeface="Helvetica Neue"/>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Helvetica Neue"/>
                <a:ea typeface="Helvetica Neue"/>
                <a:cs typeface="Helvetica Neue"/>
                <a:sym typeface="Helvetica Neue"/>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8" name="Google Shape;118;p24"/>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Helvetica Neue"/>
                <a:ea typeface="Helvetica Neue"/>
                <a:cs typeface="Helvetica Neue"/>
                <a:sym typeface="Helvetica Neue"/>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Helvetica Neue"/>
                <a:ea typeface="Helvetica Neue"/>
                <a:cs typeface="Helvetica Neue"/>
                <a:sym typeface="Helvetica Neue"/>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Helvetica Neue"/>
                <a:ea typeface="Helvetica Neue"/>
                <a:cs typeface="Helvetica Neue"/>
                <a:sym typeface="Helvetica Neue"/>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Helvetica Neue"/>
                <a:ea typeface="Helvetica Neue"/>
                <a:cs typeface="Helvetica Neue"/>
                <a:sym typeface="Helvetica Neue"/>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Helvetica Neue"/>
                <a:ea typeface="Helvetica Neue"/>
                <a:cs typeface="Helvetica Neue"/>
                <a:sym typeface="Helvetica Neue"/>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9" name="Google Shape;119;p2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0" name="Google Shape;120;p2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1" name="Google Shape;121;p2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3124200" y="211228"/>
            <a:ext cx="5562600" cy="3144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124" name="Google Shape;124;p25"/>
          <p:cNvSpPr txBox="1">
            <a:spLocks noGrp="1"/>
          </p:cNvSpPr>
          <p:nvPr>
            <p:ph type="body" idx="1"/>
          </p:nvPr>
        </p:nvSpPr>
        <p:spPr>
          <a:xfrm rot="5400000">
            <a:off x="2874750" y="-1217399"/>
            <a:ext cx="3394500" cy="82296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Helvetica Neue"/>
                <a:ea typeface="Helvetica Neue"/>
                <a:cs typeface="Helvetica Neue"/>
                <a:sym typeface="Helvetica Neue"/>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5" name="Google Shape;125;p2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6" name="Google Shape;126;p2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7" name="Google Shape;127;p2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rot="5400000">
            <a:off x="5463750" y="1371629"/>
            <a:ext cx="4388700" cy="20574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130" name="Google Shape;130;p26"/>
          <p:cNvSpPr txBox="1">
            <a:spLocks noGrp="1"/>
          </p:cNvSpPr>
          <p:nvPr>
            <p:ph type="body" idx="1"/>
          </p:nvPr>
        </p:nvSpPr>
        <p:spPr>
          <a:xfrm rot="5400000">
            <a:off x="1272750" y="-609571"/>
            <a:ext cx="4388700" cy="60198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Helvetica Neue"/>
                <a:ea typeface="Helvetica Neue"/>
                <a:cs typeface="Helvetica Neue"/>
                <a:sym typeface="Helvetica Neue"/>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1" name="Google Shape;131;p2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2" name="Google Shape;132;p2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3" name="Google Shape;133;p2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5">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24200" y="211228"/>
            <a:ext cx="5562600" cy="3144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800" b="1" i="0" u="none" strike="noStrike" cap="none">
                <a:solidFill>
                  <a:schemeClr val="lt1"/>
                </a:solidFill>
                <a:latin typeface="Helvetica Neue"/>
                <a:ea typeface="Helvetica Neue"/>
                <a:cs typeface="Helvetica Neue"/>
                <a:sym typeface="Helvetica Neue"/>
              </a:defRPr>
            </a:lvl1pPr>
            <a:lvl2pPr marR="0" lvl="1"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2pPr>
            <a:lvl3pPr marR="0" lvl="2"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3pPr>
            <a:lvl4pPr marR="0" lvl="3"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4pPr>
            <a:lvl5pPr marR="0" lvl="4"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5pPr>
            <a:lvl6pPr marR="0" lvl="5"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6pPr>
            <a:lvl7pPr marR="0" lvl="6"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7pPr>
            <a:lvl8pPr marR="0" lvl="7"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8pPr>
            <a:lvl9pPr marR="0" lvl="8" algn="r" rtl="0">
              <a:spcBef>
                <a:spcPts val="0"/>
              </a:spcBef>
              <a:spcAft>
                <a:spcPts val="0"/>
              </a:spcAft>
              <a:buSzPts val="1400"/>
              <a:buNone/>
              <a:defRPr sz="2400" b="1" i="0" u="none" strike="noStrike" cap="none">
                <a:solidFill>
                  <a:srgbClr val="005DAC"/>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200151"/>
            <a:ext cx="8229600" cy="33945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Helvetica Neue"/>
                <a:ea typeface="Helvetica Neue"/>
                <a:cs typeface="Helvetica Neue"/>
                <a:sym typeface="Helvetica Neue"/>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Helvetica Neue"/>
                <a:ea typeface="Helvetica Neue"/>
                <a:cs typeface="Helvetica Neue"/>
                <a:sym typeface="Helvetica Neue"/>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Helvetica Neue"/>
                <a:ea typeface="Helvetica Neue"/>
                <a:cs typeface="Helvetica Neue"/>
                <a:sym typeface="Helvetica Neue"/>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1pPr>
            <a:lvl2pPr marL="0" marR="0" lvl="1"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2pPr>
            <a:lvl3pPr marL="0" marR="0" lvl="2"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3pPr>
            <a:lvl4pPr marL="0" marR="0" lvl="3"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4pPr>
            <a:lvl5pPr marL="0" marR="0" lvl="4"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5pPr>
            <a:lvl6pPr marL="0" marR="0" lvl="5"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6pPr>
            <a:lvl7pPr marL="0" marR="0" lvl="6"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7pPr>
            <a:lvl8pPr marL="0" marR="0" lvl="7"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8pPr>
            <a:lvl9pPr marL="0" marR="0" lvl="8" indent="0" algn="r" rtl="0">
              <a:spcBef>
                <a:spcPts val="0"/>
              </a:spcBef>
              <a:spcAft>
                <a:spcPts val="0"/>
              </a:spcAft>
              <a:buNone/>
              <a:defRPr sz="1200" b="0" i="0" u="none" strike="noStrike" cap="none">
                <a:solidFill>
                  <a:srgbClr val="888888"/>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my.afrinic.net"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hyperlink" Target="https://apps.afrinic.net/nmr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irrexplorer.nlnog.net/"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hyperlink" Target="mailto:irr@afrinic.net"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my.afrinic.net/resources/rpki/"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www.afrinic.net/research/faq-support"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atlas.ripe.net/apply/?source=ec541a36-caaf-475e-9f81-ab18ef793acd."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hostmaster@afrinic.net"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hyperlink" Target="mailto:service-support@afrinic.net" TargetMode="External"/><Relationship Id="rId4" Type="http://schemas.openxmlformats.org/officeDocument/2006/relationships/hyperlink" Target="mailto:irr@afrinic.ne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685800" y="1597819"/>
            <a:ext cx="7772400" cy="11025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endParaRPr/>
          </a:p>
        </p:txBody>
      </p:sp>
      <p:sp>
        <p:nvSpPr>
          <p:cNvPr id="139" name="Google Shape;139;p27"/>
          <p:cNvSpPr txBox="1">
            <a:spLocks noGrp="1"/>
          </p:cNvSpPr>
          <p:nvPr>
            <p:ph type="subTitle" idx="1"/>
          </p:nvPr>
        </p:nvSpPr>
        <p:spPr>
          <a:xfrm>
            <a:off x="1371600" y="2914650"/>
            <a:ext cx="6400800" cy="1314300"/>
          </a:xfrm>
          <a:prstGeom prst="rect">
            <a:avLst/>
          </a:prstGeom>
        </p:spPr>
        <p:txBody>
          <a:bodyPr spcFirstLastPara="1" wrap="square" lIns="91425" tIns="45700" rIns="91425" bIns="45700" anchor="t" anchorCtr="0">
            <a:noAutofit/>
          </a:bodyPr>
          <a:lstStyle/>
          <a:p>
            <a:pPr marL="0" lvl="0" indent="0" algn="ctr" rtl="0">
              <a:spcBef>
                <a:spcPts val="560"/>
              </a:spcBef>
              <a:spcAft>
                <a:spcPts val="0"/>
              </a:spcAft>
              <a:buNone/>
            </a:pPr>
            <a:endParaRPr/>
          </a:p>
        </p:txBody>
      </p:sp>
      <p:pic>
        <p:nvPicPr>
          <p:cNvPr id="140" name="Google Shape;140;p27"/>
          <p:cNvPicPr preferRelativeResize="0"/>
          <p:nvPr/>
        </p:nvPicPr>
        <p:blipFill>
          <a:blip r:embed="rId3">
            <a:alphaModFix/>
          </a:blip>
          <a:stretch>
            <a:fillRect/>
          </a:stretch>
        </p:blipFill>
        <p:spPr>
          <a:xfrm>
            <a:off x="61175" y="101100"/>
            <a:ext cx="9082825" cy="5042400"/>
          </a:xfrm>
          <a:prstGeom prst="rect">
            <a:avLst/>
          </a:prstGeom>
          <a:noFill/>
          <a:ln>
            <a:noFill/>
          </a:ln>
        </p:spPr>
      </p:pic>
      <p:sp>
        <p:nvSpPr>
          <p:cNvPr id="141" name="Google Shape;141;p27"/>
          <p:cNvSpPr txBox="1">
            <a:spLocks noGrp="1"/>
          </p:cNvSpPr>
          <p:nvPr>
            <p:ph type="ctrTitle"/>
          </p:nvPr>
        </p:nvSpPr>
        <p:spPr>
          <a:xfrm>
            <a:off x="5469900" y="2095500"/>
            <a:ext cx="3591300" cy="1579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100"/>
              <a:buFont typeface="Arial"/>
              <a:buNone/>
            </a:pPr>
            <a:r>
              <a:rPr lang="en" sz="2400">
                <a:solidFill>
                  <a:srgbClr val="E36C09"/>
                </a:solidFill>
              </a:rPr>
              <a:t>AFRINIC at the service of </a:t>
            </a:r>
            <a:br>
              <a:rPr lang="en" sz="2400">
                <a:solidFill>
                  <a:srgbClr val="E36C09"/>
                </a:solidFill>
              </a:rPr>
            </a:br>
            <a:r>
              <a:rPr lang="en" sz="2400">
                <a:solidFill>
                  <a:srgbClr val="E36C09"/>
                </a:solidFill>
              </a:rPr>
              <a:t>Universities/RENs in AFRICA</a:t>
            </a:r>
            <a:endParaRPr sz="2400">
              <a:solidFill>
                <a:srgbClr val="E36C09"/>
              </a:solidFill>
            </a:endParaRPr>
          </a:p>
          <a:p>
            <a:pPr marL="0" marR="0" lvl="0" indent="0" algn="ctr" rtl="0">
              <a:spcBef>
                <a:spcPts val="0"/>
              </a:spcBef>
              <a:spcAft>
                <a:spcPts val="0"/>
              </a:spcAft>
              <a:buNone/>
            </a:pPr>
            <a:endParaRPr sz="2400">
              <a:solidFill>
                <a:srgbClr val="E36C09"/>
              </a:solidFill>
            </a:endParaRPr>
          </a:p>
        </p:txBody>
      </p:sp>
      <p:sp>
        <p:nvSpPr>
          <p:cNvPr id="142" name="Google Shape;142;p27"/>
          <p:cNvSpPr txBox="1">
            <a:spLocks noGrp="1"/>
          </p:cNvSpPr>
          <p:nvPr>
            <p:ph type="subTitle" idx="1"/>
          </p:nvPr>
        </p:nvSpPr>
        <p:spPr>
          <a:xfrm>
            <a:off x="5517975" y="3542400"/>
            <a:ext cx="3591300" cy="1409400"/>
          </a:xfrm>
          <a:prstGeom prst="rect">
            <a:avLst/>
          </a:prstGeom>
          <a:noFill/>
          <a:ln>
            <a:noFill/>
          </a:ln>
        </p:spPr>
        <p:txBody>
          <a:bodyPr spcFirstLastPara="1" wrap="square" lIns="91425" tIns="45700" rIns="91425" bIns="45700" anchor="t" anchorCtr="0">
            <a:noAutofit/>
          </a:bodyPr>
          <a:lstStyle/>
          <a:p>
            <a:pPr marL="0" marR="0" lvl="0" indent="0" algn="l" rtl="0">
              <a:spcBef>
                <a:spcPts val="280"/>
              </a:spcBef>
              <a:spcAft>
                <a:spcPts val="0"/>
              </a:spcAft>
              <a:buClr>
                <a:srgbClr val="0C0C0C"/>
              </a:buClr>
              <a:buSzPts val="1400"/>
              <a:buFont typeface="Arial"/>
              <a:buNone/>
            </a:pPr>
            <a:endParaRPr sz="1600">
              <a:solidFill>
                <a:srgbClr val="0C0C0C"/>
              </a:solidFill>
            </a:endParaRPr>
          </a:p>
          <a:p>
            <a:pPr marL="0" marR="0" lvl="0" indent="0" algn="l" rtl="0">
              <a:spcBef>
                <a:spcPts val="280"/>
              </a:spcBef>
              <a:spcAft>
                <a:spcPts val="0"/>
              </a:spcAft>
              <a:buClr>
                <a:srgbClr val="0C0C0C"/>
              </a:buClr>
              <a:buSzPts val="1400"/>
              <a:buFont typeface="Arial"/>
              <a:buNone/>
            </a:pPr>
            <a:r>
              <a:rPr lang="en" sz="1600" b="1">
                <a:solidFill>
                  <a:srgbClr val="0C0C0C"/>
                </a:solidFill>
              </a:rPr>
              <a:t>Madhvi GOKOOL</a:t>
            </a:r>
            <a:endParaRPr sz="1600" b="1">
              <a:solidFill>
                <a:srgbClr val="0C0C0C"/>
              </a:solidFill>
            </a:endParaRPr>
          </a:p>
          <a:p>
            <a:pPr marL="0" marR="0" lvl="0" indent="0" algn="l" rtl="0">
              <a:spcBef>
                <a:spcPts val="280"/>
              </a:spcBef>
              <a:spcAft>
                <a:spcPts val="0"/>
              </a:spcAft>
              <a:buClr>
                <a:srgbClr val="0C0C0C"/>
              </a:buClr>
              <a:buSzPts val="1400"/>
              <a:buFont typeface="Arial"/>
              <a:buNone/>
            </a:pPr>
            <a:r>
              <a:rPr lang="en" sz="1400">
                <a:solidFill>
                  <a:srgbClr val="0C0C0C"/>
                </a:solidFill>
              </a:rPr>
              <a:t>Acting Head of Member Services</a:t>
            </a:r>
            <a:endParaRPr sz="1400">
              <a:solidFill>
                <a:srgbClr val="0C0C0C"/>
              </a:solidFill>
            </a:endParaRPr>
          </a:p>
          <a:p>
            <a:pPr marL="0" marR="0" lvl="0" indent="0" algn="l" rtl="0">
              <a:spcBef>
                <a:spcPts val="280"/>
              </a:spcBef>
              <a:spcAft>
                <a:spcPts val="0"/>
              </a:spcAft>
              <a:buClr>
                <a:srgbClr val="0C0C0C"/>
              </a:buClr>
              <a:buSzPts val="1400"/>
              <a:buFont typeface="Arial"/>
              <a:buNone/>
            </a:pPr>
            <a:r>
              <a:rPr lang="en" sz="1400">
                <a:solidFill>
                  <a:srgbClr val="0C0C0C"/>
                </a:solidFill>
              </a:rPr>
              <a:t>UbuntuConnect 2019</a:t>
            </a:r>
            <a:r>
              <a:rPr lang="en" sz="1400" i="0" u="none" strike="noStrike" cap="none">
                <a:solidFill>
                  <a:srgbClr val="0C0C0C"/>
                </a:solidFill>
              </a:rPr>
              <a:t> | </a:t>
            </a:r>
            <a:r>
              <a:rPr lang="en" sz="1400">
                <a:solidFill>
                  <a:srgbClr val="0C0C0C"/>
                </a:solidFill>
              </a:rPr>
              <a:t>Nov</a:t>
            </a:r>
            <a:r>
              <a:rPr lang="en" sz="1400" i="0" u="none" strike="noStrike" cap="none">
                <a:solidFill>
                  <a:srgbClr val="0C0C0C"/>
                </a:solidFill>
              </a:rPr>
              <a:t> 201</a:t>
            </a:r>
            <a:r>
              <a:rPr lang="en" sz="1400">
                <a:solidFill>
                  <a:srgbClr val="0C0C0C"/>
                </a:solidFill>
              </a:rPr>
              <a:t>9</a:t>
            </a:r>
            <a:endParaRPr sz="1400" i="0" u="none" strike="noStrike" cap="none">
              <a:solidFill>
                <a:srgbClr val="0C0C0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6"/>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What should NRENs do?</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04" name="Google Shape;204;p36"/>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400">
              <a:solidFill>
                <a:srgbClr val="595959"/>
              </a:solidFill>
            </a:endParaRPr>
          </a:p>
          <a:p>
            <a:pPr marL="457200" lvl="0" indent="-342900" algn="l" rtl="0">
              <a:lnSpc>
                <a:spcPct val="115000"/>
              </a:lnSpc>
              <a:spcBef>
                <a:spcPts val="1600"/>
              </a:spcBef>
              <a:spcAft>
                <a:spcPts val="0"/>
              </a:spcAft>
              <a:buClr>
                <a:srgbClr val="595959"/>
              </a:buClr>
              <a:buSzPts val="1800"/>
              <a:buAutoNum type="arabicPeriod"/>
            </a:pPr>
            <a:r>
              <a:rPr lang="en" sz="1800">
                <a:solidFill>
                  <a:srgbClr val="595959"/>
                </a:solidFill>
              </a:rPr>
              <a:t>Evaluate if they require(future 8 months growth) and are eligible for additional IPv4(90% usage of current allocations/assignments</a:t>
            </a:r>
            <a:endParaRPr sz="1800">
              <a:solidFill>
                <a:srgbClr val="595959"/>
              </a:solidFill>
            </a:endParaRPr>
          </a:p>
          <a:p>
            <a:pPr marL="457200" lvl="0" indent="-342900" algn="l" rtl="0">
              <a:lnSpc>
                <a:spcPct val="115000"/>
              </a:lnSpc>
              <a:spcBef>
                <a:spcPts val="0"/>
              </a:spcBef>
              <a:spcAft>
                <a:spcPts val="0"/>
              </a:spcAft>
              <a:buClr>
                <a:srgbClr val="595959"/>
              </a:buClr>
              <a:buSzPts val="1800"/>
              <a:buAutoNum type="arabicPeriod"/>
            </a:pPr>
            <a:r>
              <a:rPr lang="en" sz="1800">
                <a:solidFill>
                  <a:srgbClr val="595959"/>
                </a:solidFill>
              </a:rPr>
              <a:t>Request for additional space (via myafrinic portal (</a:t>
            </a:r>
            <a:r>
              <a:rPr lang="en" sz="1800" u="sng">
                <a:solidFill>
                  <a:schemeClr val="hlink"/>
                </a:solidFill>
                <a:hlinkClick r:id="rId3"/>
              </a:rPr>
              <a:t>https://my.afrinic.net</a:t>
            </a:r>
            <a:r>
              <a:rPr lang="en" sz="1800">
                <a:solidFill>
                  <a:srgbClr val="595959"/>
                </a:solidFill>
              </a:rPr>
              <a:t>)</a:t>
            </a:r>
            <a:endParaRPr sz="1800">
              <a:solidFill>
                <a:srgbClr val="595959"/>
              </a:solidFill>
            </a:endParaRPr>
          </a:p>
          <a:p>
            <a:pPr marL="457200" lvl="0" indent="-342900" algn="l" rtl="0">
              <a:lnSpc>
                <a:spcPct val="115000"/>
              </a:lnSpc>
              <a:spcBef>
                <a:spcPts val="0"/>
              </a:spcBef>
              <a:spcAft>
                <a:spcPts val="0"/>
              </a:spcAft>
              <a:buClr>
                <a:srgbClr val="595959"/>
              </a:buClr>
              <a:buSzPts val="1800"/>
              <a:buAutoNum type="arabicPeriod"/>
            </a:pPr>
            <a:r>
              <a:rPr lang="en" sz="1800">
                <a:solidFill>
                  <a:srgbClr val="595959"/>
                </a:solidFill>
              </a:rPr>
              <a:t>Request for and deploy IPv6</a:t>
            </a:r>
            <a:endParaRPr sz="1800">
              <a:solidFill>
                <a:srgbClr val="595959"/>
              </a:solidFill>
            </a:endParaRPr>
          </a:p>
          <a:p>
            <a:pPr marL="457200" lvl="0" indent="-342900" algn="l" rtl="0">
              <a:lnSpc>
                <a:spcPct val="115000"/>
              </a:lnSpc>
              <a:spcBef>
                <a:spcPts val="0"/>
              </a:spcBef>
              <a:spcAft>
                <a:spcPts val="0"/>
              </a:spcAft>
              <a:buClr>
                <a:srgbClr val="595959"/>
              </a:buClr>
              <a:buSzPts val="1800"/>
              <a:buAutoNum type="arabicPeriod"/>
            </a:pPr>
            <a:r>
              <a:rPr lang="en" sz="1800">
                <a:solidFill>
                  <a:srgbClr val="595959"/>
                </a:solidFill>
              </a:rPr>
              <a:t>Work with their member institutions to encourage them to get their own public IP Resources from AFRINIC (</a:t>
            </a:r>
            <a:r>
              <a:rPr lang="en" sz="1800" u="sng">
                <a:solidFill>
                  <a:schemeClr val="hlink"/>
                </a:solidFill>
                <a:latin typeface="Arial"/>
                <a:ea typeface="Arial"/>
                <a:cs typeface="Arial"/>
                <a:sym typeface="Arial"/>
                <a:hlinkClick r:id="rId4"/>
              </a:rPr>
              <a:t>https://apps.afrinic.net/nmrp/</a:t>
            </a:r>
            <a:r>
              <a:rPr lang="en" sz="1800">
                <a:solidFill>
                  <a:srgbClr val="595959"/>
                </a:solidFill>
              </a:rPr>
              <a:t>)</a:t>
            </a:r>
            <a:endParaRPr sz="1800">
              <a:solidFill>
                <a:srgbClr val="595959"/>
              </a:solidFill>
            </a:endParaRPr>
          </a:p>
          <a:p>
            <a:pPr marL="0" lvl="0" indent="0" algn="l" rtl="0">
              <a:lnSpc>
                <a:spcPct val="115000"/>
              </a:lnSpc>
              <a:spcBef>
                <a:spcPts val="1600"/>
              </a:spcBef>
              <a:spcAft>
                <a:spcPts val="0"/>
              </a:spcAft>
              <a:buSzPts val="1100"/>
              <a:buNone/>
            </a:pPr>
            <a:endParaRPr sz="2400" b="1"/>
          </a:p>
          <a:p>
            <a:pPr marL="342900" lvl="0" indent="0" algn="l" rtl="0">
              <a:lnSpc>
                <a:spcPct val="115000"/>
              </a:lnSpc>
              <a:spcBef>
                <a:spcPts val="480"/>
              </a:spcBef>
              <a:spcAft>
                <a:spcPts val="0"/>
              </a:spcAft>
              <a:buNone/>
            </a:pPr>
            <a:endParaRPr sz="2400">
              <a:solidFill>
                <a:srgbClr val="FF0000"/>
              </a:solidFill>
            </a:endParaRPr>
          </a:p>
          <a:p>
            <a:pPr marL="342900" lvl="0" indent="0" algn="l" rtl="0">
              <a:lnSpc>
                <a:spcPct val="115000"/>
              </a:lnSpc>
              <a:spcBef>
                <a:spcPts val="480"/>
              </a:spcBef>
              <a:spcAft>
                <a:spcPts val="0"/>
              </a:spcAft>
              <a:buNone/>
            </a:pPr>
            <a:endParaRPr sz="2400" b="1">
              <a:solidFill>
                <a:srgbClr val="FF0000"/>
              </a:solidFill>
            </a:endParaRPr>
          </a:p>
          <a:p>
            <a:pPr marL="0" lvl="0" indent="0" algn="l" rtl="0">
              <a:lnSpc>
                <a:spcPct val="115000"/>
              </a:lnSpc>
              <a:spcBef>
                <a:spcPts val="480"/>
              </a:spcBef>
              <a:spcAft>
                <a:spcPts val="0"/>
              </a:spcAft>
              <a:buSzPts val="1100"/>
              <a:buNone/>
            </a:pPr>
            <a:endParaRPr sz="1800"/>
          </a:p>
          <a:p>
            <a:pPr marL="0" lvl="0" indent="0" algn="ctr" rtl="0">
              <a:spcBef>
                <a:spcPts val="0"/>
              </a:spcBef>
              <a:spcAft>
                <a:spcPts val="0"/>
              </a:spcAft>
              <a:buSzPts val="1100"/>
              <a:buNone/>
            </a:pPr>
            <a:endParaRPr sz="1800">
              <a:solidFill>
                <a:srgbClr val="333333"/>
              </a:solidFill>
            </a:endParaRPr>
          </a:p>
        </p:txBody>
      </p:sp>
      <p:sp>
        <p:nvSpPr>
          <p:cNvPr id="205" name="Google Shape;205;p36"/>
          <p:cNvSpPr txBox="1"/>
          <p:nvPr/>
        </p:nvSpPr>
        <p:spPr>
          <a:xfrm>
            <a:off x="3251343" y="85762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7"/>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Internet Number Resource Management</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11" name="Google Shape;211;p37"/>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spcBef>
                <a:spcPts val="480"/>
              </a:spcBef>
              <a:spcAft>
                <a:spcPts val="0"/>
              </a:spcAft>
              <a:buSzPts val="1100"/>
              <a:buNone/>
            </a:pPr>
            <a:r>
              <a:rPr lang="en" sz="1800" b="1" u="sng"/>
              <a:t>Easy Steps for New Membership:</a:t>
            </a:r>
            <a:endParaRPr sz="1800"/>
          </a:p>
          <a:p>
            <a:pPr marL="457200" lvl="0" indent="-342900" algn="l" rtl="0">
              <a:lnSpc>
                <a:spcPct val="115000"/>
              </a:lnSpc>
              <a:spcBef>
                <a:spcPts val="480"/>
              </a:spcBef>
              <a:spcAft>
                <a:spcPts val="0"/>
              </a:spcAft>
              <a:buSzPts val="1800"/>
              <a:buChar char="●"/>
            </a:pPr>
            <a:r>
              <a:rPr lang="en" sz="1800"/>
              <a:t>Send your request at https://nmrp.afrinic.net </a:t>
            </a:r>
            <a:endParaRPr sz="1800"/>
          </a:p>
          <a:p>
            <a:pPr marL="0" lvl="0" indent="0" algn="l" rtl="0">
              <a:lnSpc>
                <a:spcPct val="115000"/>
              </a:lnSpc>
              <a:spcBef>
                <a:spcPts val="480"/>
              </a:spcBef>
              <a:spcAft>
                <a:spcPts val="0"/>
              </a:spcAft>
              <a:buSzPts val="1100"/>
              <a:buNone/>
            </a:pPr>
            <a:r>
              <a:rPr lang="en" sz="1800" b="1"/>
              <a:t>Provide:</a:t>
            </a:r>
            <a:endParaRPr sz="1800" b="1"/>
          </a:p>
          <a:p>
            <a:pPr marL="457200" lvl="0" indent="-342900" algn="l" rtl="0">
              <a:lnSpc>
                <a:spcPct val="115000"/>
              </a:lnSpc>
              <a:spcBef>
                <a:spcPts val="480"/>
              </a:spcBef>
              <a:spcAft>
                <a:spcPts val="0"/>
              </a:spcAft>
              <a:buSzPts val="1800"/>
              <a:buChar char="●"/>
            </a:pPr>
            <a:r>
              <a:rPr lang="en" sz="1800"/>
              <a:t>Organisation  and points of contact details</a:t>
            </a:r>
            <a:endParaRPr sz="1800"/>
          </a:p>
          <a:p>
            <a:pPr marL="457200" lvl="0" indent="-342900" algn="l" rtl="0">
              <a:lnSpc>
                <a:spcPct val="115000"/>
              </a:lnSpc>
              <a:spcBef>
                <a:spcPts val="0"/>
              </a:spcBef>
              <a:spcAft>
                <a:spcPts val="0"/>
              </a:spcAft>
              <a:buSzPts val="1800"/>
              <a:buChar char="●"/>
            </a:pPr>
            <a:r>
              <a:rPr lang="en" sz="1800"/>
              <a:t>Certificate of incorporation (incorporation within AFRINIC service region)</a:t>
            </a:r>
            <a:endParaRPr sz="1800"/>
          </a:p>
          <a:p>
            <a:pPr marL="457200" lvl="0" indent="-342900" algn="l" rtl="0">
              <a:lnSpc>
                <a:spcPct val="115000"/>
              </a:lnSpc>
              <a:spcBef>
                <a:spcPts val="0"/>
              </a:spcBef>
              <a:spcAft>
                <a:spcPts val="0"/>
              </a:spcAft>
              <a:buSzPts val="1800"/>
              <a:buChar char="●"/>
            </a:pPr>
            <a:r>
              <a:rPr lang="en" sz="1800"/>
              <a:t>Detailed IP addressing plan</a:t>
            </a:r>
            <a:endParaRPr sz="1800"/>
          </a:p>
          <a:p>
            <a:pPr marL="457200" lvl="0" indent="-342900" algn="l" rtl="0">
              <a:lnSpc>
                <a:spcPct val="115000"/>
              </a:lnSpc>
              <a:spcBef>
                <a:spcPts val="0"/>
              </a:spcBef>
              <a:spcAft>
                <a:spcPts val="0"/>
              </a:spcAft>
              <a:buSzPts val="1800"/>
              <a:buChar char="●"/>
            </a:pPr>
            <a:r>
              <a:rPr lang="en" sz="1800"/>
              <a:t>Service regulators license(where applicable)</a:t>
            </a:r>
            <a:endParaRPr sz="1800"/>
          </a:p>
          <a:p>
            <a:pPr marL="457200" lvl="0" indent="-342900" algn="l" rtl="0">
              <a:lnSpc>
                <a:spcPct val="115000"/>
              </a:lnSpc>
              <a:spcBef>
                <a:spcPts val="0"/>
              </a:spcBef>
              <a:spcAft>
                <a:spcPts val="0"/>
              </a:spcAft>
              <a:buSzPts val="1800"/>
              <a:buChar char="●"/>
            </a:pPr>
            <a:r>
              <a:rPr lang="en" sz="1800"/>
              <a:t>Contract with upstream ISP</a:t>
            </a:r>
            <a:endParaRPr sz="1800"/>
          </a:p>
          <a:p>
            <a:pPr marL="457200" lvl="0" indent="-342900" algn="l" rtl="0">
              <a:lnSpc>
                <a:spcPct val="115000"/>
              </a:lnSpc>
              <a:spcBef>
                <a:spcPts val="0"/>
              </a:spcBef>
              <a:spcAft>
                <a:spcPts val="0"/>
              </a:spcAft>
              <a:buSzPts val="1800"/>
              <a:buChar char="●"/>
            </a:pPr>
            <a:r>
              <a:rPr lang="en" sz="1800"/>
              <a:t>Sign RSA</a:t>
            </a:r>
            <a:endParaRPr sz="1800"/>
          </a:p>
          <a:p>
            <a:pPr marL="457200" lvl="0" indent="-342900" algn="l" rtl="0">
              <a:lnSpc>
                <a:spcPct val="115000"/>
              </a:lnSpc>
              <a:spcBef>
                <a:spcPts val="0"/>
              </a:spcBef>
              <a:spcAft>
                <a:spcPts val="0"/>
              </a:spcAft>
              <a:buSzPts val="1800"/>
              <a:buChar char="●"/>
            </a:pPr>
            <a:r>
              <a:rPr lang="en" sz="1800"/>
              <a:t>Other available documentation justifying your IP needs</a:t>
            </a:r>
            <a:endParaRPr sz="1800"/>
          </a:p>
          <a:p>
            <a:pPr marL="457200" lvl="0" indent="-342900" algn="l" rtl="0">
              <a:lnSpc>
                <a:spcPct val="115000"/>
              </a:lnSpc>
              <a:spcBef>
                <a:spcPts val="0"/>
              </a:spcBef>
              <a:spcAft>
                <a:spcPts val="0"/>
              </a:spcAft>
              <a:buSzPts val="1800"/>
              <a:buChar char="●"/>
            </a:pPr>
            <a:r>
              <a:rPr lang="en" sz="1800"/>
              <a:t>May be required to provide evidence of infrastructure in the region </a:t>
            </a:r>
            <a:endParaRPr sz="1800"/>
          </a:p>
          <a:p>
            <a:pPr marL="0" lvl="0" indent="0" algn="ctr" rtl="0">
              <a:spcBef>
                <a:spcPts val="0"/>
              </a:spcBef>
              <a:spcAft>
                <a:spcPts val="0"/>
              </a:spcAft>
              <a:buSzPts val="1100"/>
              <a:buNone/>
            </a:pPr>
            <a:endParaRPr sz="1800">
              <a:solidFill>
                <a:srgbClr val="333333"/>
              </a:solidFill>
            </a:endParaRPr>
          </a:p>
        </p:txBody>
      </p:sp>
      <p:sp>
        <p:nvSpPr>
          <p:cNvPr id="212" name="Google Shape;212;p37"/>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8"/>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Internet Number Resource Management</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18" name="Google Shape;218;p38"/>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spcBef>
                <a:spcPts val="480"/>
              </a:spcBef>
              <a:spcAft>
                <a:spcPts val="0"/>
              </a:spcAft>
              <a:buSzPts val="1100"/>
              <a:buNone/>
            </a:pPr>
            <a:r>
              <a:rPr lang="en" sz="1800" b="1" u="sng"/>
              <a:t>Requirements for Additional IPv4 space:</a:t>
            </a:r>
            <a:endParaRPr sz="1800" b="1" u="sng"/>
          </a:p>
          <a:p>
            <a:pPr marL="457200" lvl="0" indent="-342900" algn="l" rtl="0">
              <a:spcBef>
                <a:spcPts val="480"/>
              </a:spcBef>
              <a:spcAft>
                <a:spcPts val="0"/>
              </a:spcAft>
              <a:buSzPts val="1800"/>
              <a:buChar char="●"/>
            </a:pPr>
            <a:r>
              <a:rPr lang="en" sz="1800"/>
              <a:t>Must be compliant with the contractual obligations.</a:t>
            </a:r>
            <a:endParaRPr sz="1800"/>
          </a:p>
          <a:p>
            <a:pPr marL="914400" lvl="0" indent="0" algn="l" rtl="0">
              <a:spcBef>
                <a:spcPts val="480"/>
              </a:spcBef>
              <a:spcAft>
                <a:spcPts val="0"/>
              </a:spcAft>
              <a:buSzPts val="1100"/>
              <a:buNone/>
            </a:pPr>
            <a:r>
              <a:rPr lang="en" sz="1800"/>
              <a:t>- Must be in good financial standing (All pending fees are paid)</a:t>
            </a:r>
            <a:endParaRPr sz="1800"/>
          </a:p>
          <a:p>
            <a:pPr marL="914400" lvl="0" indent="0" algn="l" rtl="0">
              <a:spcBef>
                <a:spcPts val="480"/>
              </a:spcBef>
              <a:spcAft>
                <a:spcPts val="0"/>
              </a:spcAft>
              <a:buSzPts val="1100"/>
              <a:buNone/>
            </a:pPr>
            <a:r>
              <a:rPr lang="en" sz="1800"/>
              <a:t>- Registration Service Agreement on file</a:t>
            </a:r>
            <a:endParaRPr sz="1800"/>
          </a:p>
          <a:p>
            <a:pPr marL="914400" lvl="0" indent="0" algn="l" rtl="0">
              <a:spcBef>
                <a:spcPts val="480"/>
              </a:spcBef>
              <a:spcAft>
                <a:spcPts val="0"/>
              </a:spcAft>
              <a:buSzPts val="1100"/>
              <a:buNone/>
            </a:pPr>
            <a:r>
              <a:rPr lang="en" sz="1800"/>
              <a:t>- Updated contact details </a:t>
            </a:r>
            <a:endParaRPr sz="1800"/>
          </a:p>
          <a:p>
            <a:pPr marL="457200" lvl="0" indent="-342900" algn="l" rtl="0">
              <a:lnSpc>
                <a:spcPct val="150000"/>
              </a:lnSpc>
              <a:spcBef>
                <a:spcPts val="480"/>
              </a:spcBef>
              <a:spcAft>
                <a:spcPts val="0"/>
              </a:spcAft>
              <a:buSzPts val="1800"/>
              <a:buChar char="●"/>
            </a:pPr>
            <a:r>
              <a:rPr lang="en" sz="1800"/>
              <a:t>Must have used at least 90% of current IPv4 allocation/assignment</a:t>
            </a:r>
            <a:endParaRPr sz="1800"/>
          </a:p>
          <a:p>
            <a:pPr marL="457200" lvl="0" indent="-342900" algn="l" rtl="0">
              <a:lnSpc>
                <a:spcPct val="150000"/>
              </a:lnSpc>
              <a:spcBef>
                <a:spcPts val="480"/>
              </a:spcBef>
              <a:spcAft>
                <a:spcPts val="0"/>
              </a:spcAft>
              <a:buSzPts val="1800"/>
              <a:buChar char="●"/>
            </a:pPr>
            <a:r>
              <a:rPr lang="en" sz="1800"/>
              <a:t>Provide Details on how the current IPs allocation/assignment are being used </a:t>
            </a:r>
            <a:endParaRPr sz="1800"/>
          </a:p>
          <a:p>
            <a:pPr marL="457200" lvl="0" indent="-342900" algn="l" rtl="0">
              <a:lnSpc>
                <a:spcPct val="150000"/>
              </a:lnSpc>
              <a:spcBef>
                <a:spcPts val="480"/>
              </a:spcBef>
              <a:spcAft>
                <a:spcPts val="0"/>
              </a:spcAft>
              <a:buSzPts val="1800"/>
              <a:buChar char="●"/>
            </a:pPr>
            <a:r>
              <a:rPr lang="en" sz="1800"/>
              <a:t>Provide a detailed IP addressing plan showing the  needs for </a:t>
            </a:r>
            <a:r>
              <a:rPr lang="en" sz="1800" b="1"/>
              <a:t>next 8 months</a:t>
            </a:r>
            <a:endParaRPr sz="1800" b="1"/>
          </a:p>
          <a:p>
            <a:pPr marL="457200" lvl="0" indent="-342900" algn="l" rtl="0">
              <a:lnSpc>
                <a:spcPct val="150000"/>
              </a:lnSpc>
              <a:spcBef>
                <a:spcPts val="480"/>
              </a:spcBef>
              <a:spcAft>
                <a:spcPts val="0"/>
              </a:spcAft>
              <a:buSzPts val="1800"/>
              <a:buChar char="●"/>
            </a:pPr>
            <a:r>
              <a:rPr lang="en" sz="1800"/>
              <a:t>May require a remote session to validate the usage of current resources</a:t>
            </a:r>
            <a:endParaRPr sz="1800"/>
          </a:p>
          <a:p>
            <a:pPr marL="0" lvl="0" indent="0" algn="ctr" rtl="0">
              <a:spcBef>
                <a:spcPts val="0"/>
              </a:spcBef>
              <a:spcAft>
                <a:spcPts val="0"/>
              </a:spcAft>
              <a:buSzPts val="1100"/>
              <a:buNone/>
            </a:pPr>
            <a:endParaRPr sz="1800">
              <a:solidFill>
                <a:srgbClr val="333333"/>
              </a:solidFill>
            </a:endParaRPr>
          </a:p>
        </p:txBody>
      </p:sp>
      <p:sp>
        <p:nvSpPr>
          <p:cNvPr id="219" name="Google Shape;219;p38"/>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9"/>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AFRINIC Internet Routing Registry(IRR)</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25" name="Google Shape;225;p39"/>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900"/>
              </a:spcBef>
              <a:spcAft>
                <a:spcPts val="0"/>
              </a:spcAft>
              <a:buClr>
                <a:srgbClr val="002B49"/>
              </a:buClr>
              <a:buSzPts val="2400"/>
              <a:buFont typeface="Arial"/>
              <a:buChar char="●"/>
            </a:pPr>
            <a:r>
              <a:rPr lang="en" sz="2400">
                <a:solidFill>
                  <a:srgbClr val="002B49"/>
                </a:solidFill>
                <a:latin typeface="Arial"/>
                <a:ea typeface="Arial"/>
                <a:cs typeface="Arial"/>
                <a:sym typeface="Arial"/>
              </a:rPr>
              <a:t>Database of Internet route objects used for determining and sharing route information</a:t>
            </a:r>
            <a:endParaRPr sz="2400">
              <a:solidFill>
                <a:srgbClr val="002B49"/>
              </a:solidFill>
              <a:latin typeface="Arial"/>
              <a:ea typeface="Arial"/>
              <a:cs typeface="Arial"/>
              <a:sym typeface="Arial"/>
            </a:endParaRPr>
          </a:p>
          <a:p>
            <a:pPr marL="0" lvl="0" indent="0" algn="l" rtl="0">
              <a:lnSpc>
                <a:spcPct val="115000"/>
              </a:lnSpc>
              <a:spcBef>
                <a:spcPts val="0"/>
              </a:spcBef>
              <a:spcAft>
                <a:spcPts val="0"/>
              </a:spcAft>
              <a:buNone/>
            </a:pPr>
            <a:r>
              <a:rPr lang="en" sz="2000">
                <a:solidFill>
                  <a:srgbClr val="002B49"/>
                </a:solidFill>
                <a:latin typeface="Arial"/>
                <a:ea typeface="Arial"/>
                <a:cs typeface="Arial"/>
                <a:sym typeface="Arial"/>
              </a:rPr>
              <a:t>Network operators publish their routing policies and routing announcements in the IRR</a:t>
            </a:r>
            <a:endParaRPr sz="2000">
              <a:solidFill>
                <a:srgbClr val="002B49"/>
              </a:solidFill>
              <a:latin typeface="Arial"/>
              <a:ea typeface="Arial"/>
              <a:cs typeface="Arial"/>
              <a:sym typeface="Arial"/>
            </a:endParaRPr>
          </a:p>
          <a:p>
            <a:pPr marL="457200" lvl="0" indent="-355600" algn="l" rtl="0">
              <a:lnSpc>
                <a:spcPct val="115000"/>
              </a:lnSpc>
              <a:spcBef>
                <a:spcPts val="300"/>
              </a:spcBef>
              <a:spcAft>
                <a:spcPts val="0"/>
              </a:spcAft>
              <a:buClr>
                <a:srgbClr val="002B49"/>
              </a:buClr>
              <a:buSzPts val="2000"/>
              <a:buFont typeface="Arial"/>
              <a:buChar char="●"/>
            </a:pPr>
            <a:r>
              <a:rPr lang="en" sz="2000">
                <a:solidFill>
                  <a:srgbClr val="002B49"/>
                </a:solidFill>
                <a:latin typeface="Arial"/>
                <a:ea typeface="Arial"/>
                <a:cs typeface="Arial"/>
                <a:sym typeface="Arial"/>
              </a:rPr>
              <a:t>Linked with AFRINIC whois database</a:t>
            </a:r>
            <a:endParaRPr sz="2000">
              <a:solidFill>
                <a:srgbClr val="002B49"/>
              </a:solidFill>
              <a:latin typeface="Arial"/>
              <a:ea typeface="Arial"/>
              <a:cs typeface="Arial"/>
              <a:sym typeface="Arial"/>
            </a:endParaRPr>
          </a:p>
          <a:p>
            <a:pPr marL="0" lvl="0" indent="0" algn="l" rtl="0">
              <a:spcBef>
                <a:spcPts val="300"/>
              </a:spcBef>
              <a:spcAft>
                <a:spcPts val="0"/>
              </a:spcAft>
              <a:buSzPts val="1100"/>
              <a:buNone/>
            </a:pPr>
            <a:endParaRPr sz="1800">
              <a:solidFill>
                <a:srgbClr val="333333"/>
              </a:solidFill>
            </a:endParaRPr>
          </a:p>
        </p:txBody>
      </p:sp>
      <p:sp>
        <p:nvSpPr>
          <p:cNvPr id="226" name="Google Shape;226;p39"/>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0"/>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AFRINIC Internet Routing Registry(IRR)</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32" name="Google Shape;232;p40"/>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t>BENEFITS</a:t>
            </a:r>
            <a:endParaRPr sz="2400"/>
          </a:p>
          <a:p>
            <a:pPr marL="457200" lvl="0" indent="-381000" algn="l" rtl="0">
              <a:lnSpc>
                <a:spcPct val="115000"/>
              </a:lnSpc>
              <a:spcBef>
                <a:spcPts val="0"/>
              </a:spcBef>
              <a:spcAft>
                <a:spcPts val="0"/>
              </a:spcAft>
              <a:buSzPts val="2400"/>
              <a:buChar char="●"/>
            </a:pPr>
            <a:r>
              <a:rPr lang="en" sz="2400"/>
              <a:t>Restricted to AFRINIC members</a:t>
            </a:r>
            <a:endParaRPr sz="2400"/>
          </a:p>
          <a:p>
            <a:pPr marL="457200" lvl="0" indent="-381000" algn="l" rtl="0">
              <a:lnSpc>
                <a:spcPct val="115000"/>
              </a:lnSpc>
              <a:spcBef>
                <a:spcPts val="0"/>
              </a:spcBef>
              <a:spcAft>
                <a:spcPts val="0"/>
              </a:spcAft>
              <a:buSzPts val="2400"/>
              <a:buChar char="●"/>
            </a:pPr>
            <a:r>
              <a:rPr lang="en" sz="2400"/>
              <a:t>Less chance of Resource hijacking</a:t>
            </a:r>
            <a:endParaRPr sz="2400"/>
          </a:p>
          <a:p>
            <a:pPr marL="457200" lvl="0" indent="-381000" algn="l" rtl="0">
              <a:lnSpc>
                <a:spcPct val="115000"/>
              </a:lnSpc>
              <a:spcBef>
                <a:spcPts val="0"/>
              </a:spcBef>
              <a:spcAft>
                <a:spcPts val="0"/>
              </a:spcAft>
              <a:buSzPts val="2400"/>
              <a:buChar char="●"/>
            </a:pPr>
            <a:r>
              <a:rPr lang="en" sz="2400"/>
              <a:t>Members can autonomously  maintain their routing policies and routing registry  objects</a:t>
            </a:r>
            <a:endParaRPr sz="2400"/>
          </a:p>
          <a:p>
            <a:pPr marL="457200" lvl="0" indent="-381000" algn="l" rtl="0">
              <a:lnSpc>
                <a:spcPct val="115000"/>
              </a:lnSpc>
              <a:spcBef>
                <a:spcPts val="0"/>
              </a:spcBef>
              <a:spcAft>
                <a:spcPts val="0"/>
              </a:spcAft>
              <a:buSzPts val="2400"/>
              <a:buChar char="●"/>
            </a:pPr>
            <a:r>
              <a:rPr lang="en" sz="2400"/>
              <a:t>Free to Resource Holders in AFRINIC service region</a:t>
            </a:r>
            <a:endParaRPr sz="2400"/>
          </a:p>
          <a:p>
            <a:pPr marL="457200" lvl="0" indent="-381000" algn="l" rtl="0">
              <a:lnSpc>
                <a:spcPct val="115000"/>
              </a:lnSpc>
              <a:spcBef>
                <a:spcPts val="0"/>
              </a:spcBef>
              <a:spcAft>
                <a:spcPts val="0"/>
              </a:spcAft>
              <a:buSzPts val="2400"/>
              <a:buChar char="●"/>
            </a:pPr>
            <a:r>
              <a:rPr lang="en" sz="2400"/>
              <a:t>AFRINIC routing registry is mirrored by other routing registries: RIPE, NTTCOM, APNIC, RADB etc</a:t>
            </a:r>
            <a:endParaRPr sz="2400"/>
          </a:p>
          <a:p>
            <a:pPr marL="0" lvl="0" indent="0" algn="l" rtl="0">
              <a:lnSpc>
                <a:spcPct val="115000"/>
              </a:lnSpc>
              <a:spcBef>
                <a:spcPts val="0"/>
              </a:spcBef>
              <a:spcAft>
                <a:spcPts val="0"/>
              </a:spcAft>
              <a:buSzPts val="1100"/>
              <a:buNone/>
            </a:pPr>
            <a:endParaRPr sz="1800">
              <a:solidFill>
                <a:srgbClr val="333333"/>
              </a:solidFill>
            </a:endParaRPr>
          </a:p>
          <a:p>
            <a:pPr marL="0" lvl="0" indent="0" algn="l" rtl="0">
              <a:spcBef>
                <a:spcPts val="0"/>
              </a:spcBef>
              <a:spcAft>
                <a:spcPts val="0"/>
              </a:spcAft>
              <a:buSzPts val="1100"/>
              <a:buNone/>
            </a:pPr>
            <a:endParaRPr sz="1800">
              <a:solidFill>
                <a:srgbClr val="333333"/>
              </a:solidFill>
            </a:endParaRPr>
          </a:p>
        </p:txBody>
      </p:sp>
      <p:sp>
        <p:nvSpPr>
          <p:cNvPr id="233" name="Google Shape;233;p40"/>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1"/>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Internet Routing Registry(IRR)</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39" name="Google Shape;239;p41"/>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AutoNum type="arabicPeriod"/>
            </a:pPr>
            <a:r>
              <a:rPr lang="en" sz="2000"/>
              <a:t>Locate the IRR you are currently using </a:t>
            </a:r>
            <a:r>
              <a:rPr lang="en" sz="2000" u="sng">
                <a:solidFill>
                  <a:schemeClr val="hlink"/>
                </a:solidFill>
                <a:hlinkClick r:id="rId3"/>
              </a:rPr>
              <a:t>http://irrexplorer.nlnog.net/</a:t>
            </a:r>
            <a:endParaRPr sz="2000">
              <a:solidFill>
                <a:srgbClr val="333333"/>
              </a:solidFill>
            </a:endParaRPr>
          </a:p>
          <a:p>
            <a:pPr marL="457200" lvl="0" indent="-355600" algn="l" rtl="0">
              <a:spcBef>
                <a:spcPts val="0"/>
              </a:spcBef>
              <a:spcAft>
                <a:spcPts val="0"/>
              </a:spcAft>
              <a:buClr>
                <a:srgbClr val="333333"/>
              </a:buClr>
              <a:buSzPts val="2000"/>
              <a:buAutoNum type="arabicPeriod"/>
            </a:pPr>
            <a:r>
              <a:rPr lang="en" sz="2000">
                <a:solidFill>
                  <a:srgbClr val="333333"/>
                </a:solidFill>
              </a:rPr>
              <a:t>If Present in RIPE_NONAUTH only?</a:t>
            </a:r>
            <a:endParaRPr sz="2000">
              <a:solidFill>
                <a:srgbClr val="333333"/>
              </a:solidFill>
            </a:endParaRPr>
          </a:p>
          <a:p>
            <a:pPr marL="457200" lvl="0" indent="0" algn="l" rtl="0">
              <a:spcBef>
                <a:spcPts val="0"/>
              </a:spcBef>
              <a:spcAft>
                <a:spcPts val="0"/>
              </a:spcAft>
              <a:buNone/>
            </a:pPr>
            <a:endParaRPr sz="2000">
              <a:solidFill>
                <a:srgbClr val="333333"/>
              </a:solidFill>
            </a:endParaRPr>
          </a:p>
          <a:p>
            <a:pPr marL="0" lvl="0" indent="0" algn="l" rtl="0">
              <a:lnSpc>
                <a:spcPct val="115000"/>
              </a:lnSpc>
              <a:spcBef>
                <a:spcPts val="0"/>
              </a:spcBef>
              <a:spcAft>
                <a:spcPts val="0"/>
              </a:spcAft>
              <a:buNone/>
            </a:pPr>
            <a:r>
              <a:rPr lang="en" sz="2000"/>
              <a:t>●AFRINIC strongly recommends that you migrate your route object.</a:t>
            </a:r>
            <a:endParaRPr sz="2000"/>
          </a:p>
          <a:p>
            <a:pPr marL="0" lvl="0" indent="0" algn="l" rtl="0">
              <a:lnSpc>
                <a:spcPct val="115000"/>
              </a:lnSpc>
              <a:spcBef>
                <a:spcPts val="0"/>
              </a:spcBef>
              <a:spcAft>
                <a:spcPts val="0"/>
              </a:spcAft>
              <a:buNone/>
            </a:pPr>
            <a:r>
              <a:rPr lang="en" sz="2000"/>
              <a:t>●AFRINIC provides tools and assistance to migrate the existing route objects safely on the AFRINIC Routing registry.</a:t>
            </a:r>
            <a:endParaRPr sz="2000">
              <a:solidFill>
                <a:srgbClr val="333333"/>
              </a:solidFill>
            </a:endParaRPr>
          </a:p>
          <a:p>
            <a:pPr marL="0" lvl="0" indent="0" algn="l" rtl="0">
              <a:lnSpc>
                <a:spcPct val="115000"/>
              </a:lnSpc>
              <a:spcBef>
                <a:spcPts val="0"/>
              </a:spcBef>
              <a:spcAft>
                <a:spcPts val="0"/>
              </a:spcAft>
              <a:buSzPts val="1100"/>
              <a:buNone/>
            </a:pPr>
            <a:r>
              <a:rPr lang="en" sz="2000">
                <a:latin typeface="Noto Sans Symbols"/>
                <a:ea typeface="Noto Sans Symbols"/>
                <a:cs typeface="Noto Sans Symbols"/>
                <a:sym typeface="Noto Sans Symbols"/>
              </a:rPr>
              <a:t>●</a:t>
            </a:r>
            <a:r>
              <a:rPr lang="en" sz="2000">
                <a:latin typeface="Arial"/>
                <a:ea typeface="Arial"/>
                <a:cs typeface="Arial"/>
                <a:sym typeface="Arial"/>
              </a:rPr>
              <a:t>Use whois web-update portal http://whois.afrinic.net</a:t>
            </a:r>
            <a:endParaRPr sz="2000">
              <a:latin typeface="Arial"/>
              <a:ea typeface="Arial"/>
              <a:cs typeface="Arial"/>
              <a:sym typeface="Arial"/>
            </a:endParaRPr>
          </a:p>
          <a:p>
            <a:pPr marL="0" lvl="0" indent="0" algn="l" rtl="0">
              <a:lnSpc>
                <a:spcPct val="115000"/>
              </a:lnSpc>
              <a:spcBef>
                <a:spcPts val="0"/>
              </a:spcBef>
              <a:spcAft>
                <a:spcPts val="0"/>
              </a:spcAft>
              <a:buSzPts val="1100"/>
              <a:buNone/>
            </a:pPr>
            <a:r>
              <a:rPr lang="en" sz="2000">
                <a:latin typeface="Noto Sans Symbols"/>
                <a:ea typeface="Noto Sans Symbols"/>
                <a:cs typeface="Noto Sans Symbols"/>
                <a:sym typeface="Noto Sans Symbols"/>
              </a:rPr>
              <a:t>●</a:t>
            </a:r>
            <a:r>
              <a:rPr lang="en" sz="2000">
                <a:latin typeface="Arial"/>
                <a:ea typeface="Arial"/>
                <a:cs typeface="Arial"/>
                <a:sym typeface="Arial"/>
              </a:rPr>
              <a:t>Note: You will need your organisation's maintainer password!</a:t>
            </a:r>
            <a:endParaRPr sz="2000">
              <a:latin typeface="Arial"/>
              <a:ea typeface="Arial"/>
              <a:cs typeface="Arial"/>
              <a:sym typeface="Arial"/>
            </a:endParaRPr>
          </a:p>
          <a:p>
            <a:pPr marL="0" lvl="0" indent="0" algn="l" rtl="0">
              <a:lnSpc>
                <a:spcPct val="115000"/>
              </a:lnSpc>
              <a:spcBef>
                <a:spcPts val="0"/>
              </a:spcBef>
              <a:spcAft>
                <a:spcPts val="0"/>
              </a:spcAft>
              <a:buSzPts val="1100"/>
              <a:buNone/>
            </a:pPr>
            <a:r>
              <a:rPr lang="en" sz="2000">
                <a:latin typeface="Noto Sans Symbols"/>
                <a:ea typeface="Noto Sans Symbols"/>
                <a:cs typeface="Noto Sans Symbols"/>
                <a:sym typeface="Noto Sans Symbols"/>
              </a:rPr>
              <a:t>●</a:t>
            </a:r>
            <a:r>
              <a:rPr lang="en" sz="2000">
                <a:latin typeface="Arial"/>
                <a:ea typeface="Arial"/>
                <a:cs typeface="Arial"/>
                <a:sym typeface="Arial"/>
              </a:rPr>
              <a:t> </a:t>
            </a:r>
            <a:r>
              <a:rPr lang="en" sz="2000" b="1">
                <a:latin typeface="Arial"/>
                <a:ea typeface="Arial"/>
                <a:cs typeface="Arial"/>
                <a:sym typeface="Arial"/>
              </a:rPr>
              <a:t>Contact us at </a:t>
            </a:r>
            <a:r>
              <a:rPr lang="en" sz="2000" b="1" u="sng">
                <a:solidFill>
                  <a:schemeClr val="hlink"/>
                </a:solidFill>
                <a:latin typeface="Arial"/>
                <a:ea typeface="Arial"/>
                <a:cs typeface="Arial"/>
                <a:sym typeface="Arial"/>
                <a:hlinkClick r:id="rId4"/>
              </a:rPr>
              <a:t>irr@afrinic.net</a:t>
            </a:r>
            <a:r>
              <a:rPr lang="en" sz="2000" b="1">
                <a:latin typeface="Arial"/>
                <a:ea typeface="Arial"/>
                <a:cs typeface="Arial"/>
                <a:sym typeface="Arial"/>
              </a:rPr>
              <a:t> for assistance</a:t>
            </a:r>
            <a:endParaRPr sz="2000" b="1">
              <a:latin typeface="Arial"/>
              <a:ea typeface="Arial"/>
              <a:cs typeface="Arial"/>
              <a:sym typeface="Arial"/>
            </a:endParaRPr>
          </a:p>
          <a:p>
            <a:pPr marL="0" lvl="0" indent="0" algn="l" rtl="0">
              <a:spcBef>
                <a:spcPts val="0"/>
              </a:spcBef>
              <a:spcAft>
                <a:spcPts val="0"/>
              </a:spcAft>
              <a:buSzPts val="1100"/>
              <a:buNone/>
            </a:pPr>
            <a:endParaRPr sz="2000">
              <a:solidFill>
                <a:srgbClr val="333333"/>
              </a:solidFill>
            </a:endParaRPr>
          </a:p>
        </p:txBody>
      </p:sp>
      <p:sp>
        <p:nvSpPr>
          <p:cNvPr id="240" name="Google Shape;240;p41"/>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2"/>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Resource Public Key Infrastructure(RPKI)</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46" name="Google Shape;246;p42"/>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900"/>
              </a:spcBef>
              <a:spcAft>
                <a:spcPts val="0"/>
              </a:spcAft>
              <a:buSzPts val="1100"/>
              <a:buNone/>
            </a:pPr>
            <a:r>
              <a:rPr lang="en" sz="1800">
                <a:solidFill>
                  <a:srgbClr val="002B49"/>
                </a:solidFill>
              </a:rPr>
              <a:t>•Public key infrastructure framework designed to secure the Internet's routing infrastructure, specifically BGP</a:t>
            </a:r>
            <a:endParaRPr sz="1800">
              <a:solidFill>
                <a:srgbClr val="002B49"/>
              </a:solidFill>
            </a:endParaRPr>
          </a:p>
          <a:p>
            <a:pPr marL="0" lvl="0" indent="0" algn="l" rtl="0">
              <a:lnSpc>
                <a:spcPct val="115000"/>
              </a:lnSpc>
              <a:spcBef>
                <a:spcPts val="0"/>
              </a:spcBef>
              <a:spcAft>
                <a:spcPts val="0"/>
              </a:spcAft>
              <a:buSzPts val="1100"/>
              <a:buNone/>
            </a:pPr>
            <a:r>
              <a:rPr lang="en" sz="1800">
                <a:solidFill>
                  <a:srgbClr val="002B49"/>
                </a:solidFill>
              </a:rPr>
              <a:t>•</a:t>
            </a:r>
            <a:r>
              <a:rPr lang="en" sz="1800" b="1">
                <a:solidFill>
                  <a:srgbClr val="002B49"/>
                </a:solidFill>
              </a:rPr>
              <a:t>Cryptographically certifies network resources</a:t>
            </a:r>
            <a:endParaRPr sz="1800" b="1">
              <a:solidFill>
                <a:srgbClr val="002B49"/>
              </a:solidFill>
            </a:endParaRPr>
          </a:p>
          <a:p>
            <a:pPr marL="0" lvl="0" indent="0" algn="l" rtl="0">
              <a:lnSpc>
                <a:spcPct val="115000"/>
              </a:lnSpc>
              <a:spcBef>
                <a:spcPts val="300"/>
              </a:spcBef>
              <a:spcAft>
                <a:spcPts val="0"/>
              </a:spcAft>
              <a:buSzPts val="1100"/>
              <a:buNone/>
            </a:pPr>
            <a:r>
              <a:rPr lang="en" sz="1800">
                <a:solidFill>
                  <a:srgbClr val="002B49"/>
                </a:solidFill>
              </a:rPr>
              <a:t>•AS Numbers</a:t>
            </a:r>
            <a:endParaRPr sz="1800">
              <a:solidFill>
                <a:srgbClr val="002B49"/>
              </a:solidFill>
            </a:endParaRPr>
          </a:p>
          <a:p>
            <a:pPr marL="0" lvl="0" indent="0" algn="l" rtl="0">
              <a:lnSpc>
                <a:spcPct val="115000"/>
              </a:lnSpc>
              <a:spcBef>
                <a:spcPts val="300"/>
              </a:spcBef>
              <a:spcAft>
                <a:spcPts val="0"/>
              </a:spcAft>
              <a:buSzPts val="1100"/>
              <a:buNone/>
            </a:pPr>
            <a:r>
              <a:rPr lang="en" sz="1800">
                <a:solidFill>
                  <a:srgbClr val="002B49"/>
                </a:solidFill>
              </a:rPr>
              <a:t>•IP Addresses</a:t>
            </a:r>
            <a:endParaRPr sz="1800">
              <a:solidFill>
                <a:srgbClr val="002B49"/>
              </a:solidFill>
            </a:endParaRPr>
          </a:p>
          <a:p>
            <a:pPr marL="0" lvl="0" indent="0" algn="l" rtl="0">
              <a:lnSpc>
                <a:spcPct val="115000"/>
              </a:lnSpc>
              <a:spcBef>
                <a:spcPts val="300"/>
              </a:spcBef>
              <a:spcAft>
                <a:spcPts val="0"/>
              </a:spcAft>
              <a:buSzPts val="1100"/>
              <a:buNone/>
            </a:pPr>
            <a:r>
              <a:rPr lang="en" sz="1800">
                <a:solidFill>
                  <a:srgbClr val="002B49"/>
                </a:solidFill>
              </a:rPr>
              <a:t>•</a:t>
            </a:r>
            <a:r>
              <a:rPr lang="en" sz="1800" b="1">
                <a:solidFill>
                  <a:srgbClr val="002B49"/>
                </a:solidFill>
              </a:rPr>
              <a:t>Also certifies route announcements</a:t>
            </a:r>
            <a:endParaRPr sz="1800" b="1">
              <a:solidFill>
                <a:srgbClr val="002B49"/>
              </a:solidFill>
            </a:endParaRPr>
          </a:p>
          <a:p>
            <a:pPr marL="0" lvl="0" indent="0" algn="l" rtl="0">
              <a:lnSpc>
                <a:spcPct val="115000"/>
              </a:lnSpc>
              <a:spcBef>
                <a:spcPts val="300"/>
              </a:spcBef>
              <a:spcAft>
                <a:spcPts val="0"/>
              </a:spcAft>
              <a:buSzPts val="1100"/>
              <a:buNone/>
            </a:pPr>
            <a:r>
              <a:rPr lang="en" sz="1800">
                <a:solidFill>
                  <a:srgbClr val="002B49"/>
                </a:solidFill>
              </a:rPr>
              <a:t>•Route Origin Authorizations (</a:t>
            </a:r>
            <a:r>
              <a:rPr lang="en" sz="1800" b="1">
                <a:solidFill>
                  <a:srgbClr val="BF7D0C"/>
                </a:solidFill>
              </a:rPr>
              <a:t>ROAs</a:t>
            </a:r>
            <a:r>
              <a:rPr lang="en" sz="1800">
                <a:solidFill>
                  <a:srgbClr val="002B49"/>
                </a:solidFill>
              </a:rPr>
              <a:t>) allow you to authorize the IP block to be routed</a:t>
            </a:r>
            <a:endParaRPr sz="1800">
              <a:solidFill>
                <a:srgbClr val="002B49"/>
              </a:solidFill>
            </a:endParaRPr>
          </a:p>
          <a:p>
            <a:pPr marL="0" lvl="0" indent="0" algn="l" rtl="0">
              <a:lnSpc>
                <a:spcPct val="115000"/>
              </a:lnSpc>
              <a:spcBef>
                <a:spcPts val="900"/>
              </a:spcBef>
              <a:spcAft>
                <a:spcPts val="0"/>
              </a:spcAft>
              <a:buSzPts val="1100"/>
              <a:buNone/>
            </a:pPr>
            <a:r>
              <a:rPr lang="en" sz="1800">
                <a:solidFill>
                  <a:srgbClr val="002B49"/>
                </a:solidFill>
              </a:rPr>
              <a:t>•Provides stronger validation than existing technologies such as:</a:t>
            </a:r>
            <a:endParaRPr sz="1800">
              <a:solidFill>
                <a:srgbClr val="002B49"/>
              </a:solidFill>
            </a:endParaRPr>
          </a:p>
          <a:p>
            <a:pPr marL="0" lvl="0" indent="0" algn="l" rtl="0">
              <a:lnSpc>
                <a:spcPct val="115000"/>
              </a:lnSpc>
              <a:spcBef>
                <a:spcPts val="0"/>
              </a:spcBef>
              <a:spcAft>
                <a:spcPts val="0"/>
              </a:spcAft>
              <a:buSzPts val="1100"/>
              <a:buNone/>
            </a:pPr>
            <a:r>
              <a:rPr lang="en" sz="1800">
                <a:solidFill>
                  <a:srgbClr val="002B49"/>
                </a:solidFill>
              </a:rPr>
              <a:t>•Internet Routing Registries</a:t>
            </a:r>
            <a:endParaRPr sz="1800">
              <a:solidFill>
                <a:srgbClr val="002B49"/>
              </a:solidFill>
            </a:endParaRPr>
          </a:p>
          <a:p>
            <a:pPr marL="0" lvl="0" indent="0" algn="l" rtl="0">
              <a:lnSpc>
                <a:spcPct val="115000"/>
              </a:lnSpc>
              <a:spcBef>
                <a:spcPts val="300"/>
              </a:spcBef>
              <a:spcAft>
                <a:spcPts val="0"/>
              </a:spcAft>
              <a:buSzPts val="1100"/>
              <a:buNone/>
            </a:pPr>
            <a:r>
              <a:rPr lang="en" sz="1800">
                <a:solidFill>
                  <a:srgbClr val="002B49"/>
                </a:solidFill>
              </a:rPr>
              <a:t>Letters of Authority</a:t>
            </a:r>
            <a:endParaRPr sz="1800"/>
          </a:p>
          <a:p>
            <a:pPr marL="0" lvl="0" indent="0" algn="l" rtl="0">
              <a:spcBef>
                <a:spcPts val="0"/>
              </a:spcBef>
              <a:spcAft>
                <a:spcPts val="0"/>
              </a:spcAft>
              <a:buSzPts val="1100"/>
              <a:buNone/>
            </a:pPr>
            <a:endParaRPr sz="1800">
              <a:solidFill>
                <a:srgbClr val="333333"/>
              </a:solidFill>
            </a:endParaRPr>
          </a:p>
        </p:txBody>
      </p:sp>
      <p:sp>
        <p:nvSpPr>
          <p:cNvPr id="247" name="Google Shape;247;p42"/>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3"/>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Resource Public Key Infrastructure(RPKI)</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53" name="Google Shape;253;p43"/>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900"/>
              </a:spcBef>
              <a:spcAft>
                <a:spcPts val="0"/>
              </a:spcAft>
              <a:buClr>
                <a:srgbClr val="333333"/>
              </a:buClr>
              <a:buSzPts val="1800"/>
              <a:buChar char="●"/>
            </a:pPr>
            <a:r>
              <a:rPr lang="en" sz="1800">
                <a:solidFill>
                  <a:srgbClr val="002B49"/>
                </a:solidFill>
              </a:rPr>
              <a:t>Available to AFRINIC Resource Members </a:t>
            </a:r>
            <a:r>
              <a:rPr lang="en" sz="1400">
                <a:solidFill>
                  <a:srgbClr val="002B49"/>
                </a:solidFill>
              </a:rPr>
              <a:t>(</a:t>
            </a:r>
            <a:r>
              <a:rPr lang="en" sz="1400" u="sng">
                <a:solidFill>
                  <a:schemeClr val="hlink"/>
                </a:solidFill>
                <a:latin typeface="Arial"/>
                <a:ea typeface="Arial"/>
                <a:cs typeface="Arial"/>
                <a:sym typeface="Arial"/>
                <a:hlinkClick r:id="rId3"/>
              </a:rPr>
              <a:t>https://my.afrinic.net/resources/rpki/</a:t>
            </a:r>
            <a:r>
              <a:rPr lang="en" sz="1400">
                <a:solidFill>
                  <a:srgbClr val="002B49"/>
                </a:solidFill>
              </a:rPr>
              <a:t>)</a:t>
            </a:r>
            <a:endParaRPr sz="1400">
              <a:solidFill>
                <a:srgbClr val="002B49"/>
              </a:solidFill>
            </a:endParaRPr>
          </a:p>
          <a:p>
            <a:pPr marL="457200" lvl="0" indent="-342900" algn="l" rtl="0">
              <a:lnSpc>
                <a:spcPct val="115000"/>
              </a:lnSpc>
              <a:spcBef>
                <a:spcPts val="0"/>
              </a:spcBef>
              <a:spcAft>
                <a:spcPts val="0"/>
              </a:spcAft>
              <a:buClr>
                <a:srgbClr val="002B49"/>
              </a:buClr>
              <a:buSzPts val="1800"/>
              <a:buChar char="●"/>
            </a:pPr>
            <a:r>
              <a:rPr lang="en" sz="1800">
                <a:solidFill>
                  <a:srgbClr val="002B49"/>
                </a:solidFill>
              </a:rPr>
              <a:t>Institutions that hold legacy IPv4 only must become members by getting IP Resources(ASN, IPv4 or IPv6) before they can implement RPKI</a:t>
            </a:r>
            <a:endParaRPr sz="1800">
              <a:solidFill>
                <a:srgbClr val="002B49"/>
              </a:solidFill>
            </a:endParaRPr>
          </a:p>
          <a:p>
            <a:pPr marL="457200" lvl="0" indent="-342900" algn="l" rtl="0">
              <a:lnSpc>
                <a:spcPct val="115000"/>
              </a:lnSpc>
              <a:spcBef>
                <a:spcPts val="0"/>
              </a:spcBef>
              <a:spcAft>
                <a:spcPts val="0"/>
              </a:spcAft>
              <a:buClr>
                <a:srgbClr val="002B49"/>
              </a:buClr>
              <a:buSzPts val="1800"/>
              <a:buChar char="●"/>
            </a:pPr>
            <a:r>
              <a:rPr lang="en" sz="1800">
                <a:solidFill>
                  <a:srgbClr val="002B49"/>
                </a:solidFill>
              </a:rPr>
              <a:t>Legacy resources can be consolidated under the Resource Members Account and RPKI adopted</a:t>
            </a:r>
            <a:endParaRPr sz="1800">
              <a:solidFill>
                <a:srgbClr val="002B49"/>
              </a:solidFill>
            </a:endParaRPr>
          </a:p>
          <a:p>
            <a:pPr marL="457200" lvl="0" indent="0" algn="l" rtl="0">
              <a:lnSpc>
                <a:spcPct val="115000"/>
              </a:lnSpc>
              <a:spcBef>
                <a:spcPts val="900"/>
              </a:spcBef>
              <a:spcAft>
                <a:spcPts val="0"/>
              </a:spcAft>
              <a:buNone/>
            </a:pPr>
            <a:endParaRPr sz="1800">
              <a:solidFill>
                <a:srgbClr val="002B49"/>
              </a:solidFill>
            </a:endParaRPr>
          </a:p>
          <a:p>
            <a:pPr marL="0" lvl="0" indent="0" algn="l" rtl="0">
              <a:lnSpc>
                <a:spcPct val="115000"/>
              </a:lnSpc>
              <a:spcBef>
                <a:spcPts val="900"/>
              </a:spcBef>
              <a:spcAft>
                <a:spcPts val="0"/>
              </a:spcAft>
              <a:buNone/>
            </a:pPr>
            <a:endParaRPr sz="1800">
              <a:solidFill>
                <a:srgbClr val="002B49"/>
              </a:solidFill>
            </a:endParaRPr>
          </a:p>
        </p:txBody>
      </p:sp>
      <p:sp>
        <p:nvSpPr>
          <p:cNvPr id="254" name="Google Shape;254;p43"/>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4"/>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RIPE Atlas Probes</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60" name="Google Shape;260;p44"/>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900"/>
              </a:spcBef>
              <a:spcAft>
                <a:spcPts val="0"/>
              </a:spcAft>
              <a:buNone/>
            </a:pPr>
            <a:r>
              <a:rPr lang="en" sz="1800">
                <a:solidFill>
                  <a:srgbClr val="555555"/>
                </a:solidFill>
                <a:highlight>
                  <a:srgbClr val="FFFFFF"/>
                </a:highlight>
              </a:rPr>
              <a:t>RIPE Atlas is a global network of probes that actively measure Internet connectivity and reachability, providing an unprecedented understanding of the state of the Internet in real time.</a:t>
            </a:r>
            <a:endParaRPr sz="1800">
              <a:solidFill>
                <a:srgbClr val="555555"/>
              </a:solidFill>
              <a:highlight>
                <a:srgbClr val="FFFFFF"/>
              </a:highlight>
            </a:endParaRPr>
          </a:p>
          <a:p>
            <a:pPr marL="457200" lvl="0" indent="0" algn="l" rtl="0">
              <a:lnSpc>
                <a:spcPct val="115000"/>
              </a:lnSpc>
              <a:spcBef>
                <a:spcPts val="900"/>
              </a:spcBef>
              <a:spcAft>
                <a:spcPts val="0"/>
              </a:spcAft>
              <a:buNone/>
            </a:pPr>
            <a:r>
              <a:rPr lang="en" sz="1800">
                <a:solidFill>
                  <a:srgbClr val="555555"/>
                </a:solidFill>
                <a:highlight>
                  <a:srgbClr val="FFFFFF"/>
                </a:highlight>
              </a:rPr>
              <a:t>You can generally see which destinations you can reach from your network and via which paths. But with the help of RIPE Atlas, you can also do the reverse and check the reachability of your network from a distributed network of vantage points around the world.</a:t>
            </a:r>
            <a:endParaRPr sz="1800">
              <a:solidFill>
                <a:srgbClr val="555555"/>
              </a:solidFill>
              <a:highlight>
                <a:srgbClr val="FFFFFF"/>
              </a:highlight>
            </a:endParaRPr>
          </a:p>
          <a:p>
            <a:pPr marL="457200" lvl="0" indent="0" algn="l" rtl="0">
              <a:lnSpc>
                <a:spcPct val="115000"/>
              </a:lnSpc>
              <a:spcBef>
                <a:spcPts val="900"/>
              </a:spcBef>
              <a:spcAft>
                <a:spcPts val="0"/>
              </a:spcAft>
              <a:buNone/>
            </a:pPr>
            <a:r>
              <a:rPr lang="en" sz="1800" u="sng">
                <a:solidFill>
                  <a:schemeClr val="hlink"/>
                </a:solidFill>
                <a:latin typeface="Arial"/>
                <a:ea typeface="Arial"/>
                <a:cs typeface="Arial"/>
                <a:sym typeface="Arial"/>
                <a:hlinkClick r:id="rId3"/>
              </a:rPr>
              <a:t>https://www.afrinic.net/research/faq-support</a:t>
            </a:r>
            <a:endParaRPr sz="1800">
              <a:solidFill>
                <a:srgbClr val="002B49"/>
              </a:solidFill>
            </a:endParaRPr>
          </a:p>
          <a:p>
            <a:pPr marL="0" lvl="0" indent="0" algn="l" rtl="0">
              <a:lnSpc>
                <a:spcPct val="115000"/>
              </a:lnSpc>
              <a:spcBef>
                <a:spcPts val="900"/>
              </a:spcBef>
              <a:spcAft>
                <a:spcPts val="0"/>
              </a:spcAft>
              <a:buNone/>
            </a:pPr>
            <a:endParaRPr sz="1800">
              <a:solidFill>
                <a:srgbClr val="002B49"/>
              </a:solidFill>
            </a:endParaRPr>
          </a:p>
        </p:txBody>
      </p:sp>
      <p:sp>
        <p:nvSpPr>
          <p:cNvPr id="261" name="Google Shape;261;p44"/>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5"/>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How to host an  Atlas Probes</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67" name="Google Shape;267;p45"/>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900"/>
              </a:spcBef>
              <a:spcAft>
                <a:spcPts val="0"/>
              </a:spcAft>
              <a:buNone/>
            </a:pPr>
            <a:r>
              <a:rPr lang="en" sz="2400">
                <a:solidFill>
                  <a:srgbClr val="555555"/>
                </a:solidFill>
                <a:highlight>
                  <a:srgbClr val="FFFFFF"/>
                </a:highlight>
              </a:rPr>
              <a:t>Probes could also be obtained from AFRINIC and other RIPE ambassadors during the different Internet-related forums in the African region OR directly from RIPE Atlas by filling this form </a:t>
            </a:r>
            <a:r>
              <a:rPr lang="en" sz="2400">
                <a:solidFill>
                  <a:srgbClr val="D27246"/>
                </a:solidFill>
                <a:highlight>
                  <a:srgbClr val="FFFFFF"/>
                </a:highlight>
                <a:uFill>
                  <a:noFill/>
                </a:uFill>
                <a:hlinkClick r:id="rId3"/>
              </a:rPr>
              <a:t>https://atlas.ripe.net/apply/?source=ec541a36-caaf-475e-9f81-ab18ef793acd.</a:t>
            </a:r>
            <a:endParaRPr sz="2400">
              <a:solidFill>
                <a:srgbClr val="002B49"/>
              </a:solidFill>
            </a:endParaRPr>
          </a:p>
        </p:txBody>
      </p:sp>
      <p:sp>
        <p:nvSpPr>
          <p:cNvPr id="268" name="Google Shape;268;p45"/>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AFRINIC</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48" name="Google Shape;148;p28"/>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480"/>
              </a:spcBef>
              <a:spcAft>
                <a:spcPts val="0"/>
              </a:spcAft>
              <a:buSzPts val="1100"/>
              <a:buNone/>
            </a:pPr>
            <a:endParaRPr sz="2400" b="1"/>
          </a:p>
          <a:p>
            <a:pPr marL="342900" lvl="0" indent="-342900" algn="l" rtl="0">
              <a:lnSpc>
                <a:spcPct val="115000"/>
              </a:lnSpc>
              <a:spcBef>
                <a:spcPts val="480"/>
              </a:spcBef>
              <a:spcAft>
                <a:spcPts val="0"/>
              </a:spcAft>
              <a:buSzPts val="2400"/>
              <a:buFont typeface="Arial"/>
              <a:buChar char="●"/>
            </a:pPr>
            <a:r>
              <a:rPr lang="en" sz="2400"/>
              <a:t>Regional Internet Registry </a:t>
            </a:r>
            <a:endParaRPr sz="2400"/>
          </a:p>
          <a:p>
            <a:pPr marL="342900" lvl="0" indent="-342900" algn="l" rtl="0">
              <a:lnSpc>
                <a:spcPct val="115000"/>
              </a:lnSpc>
              <a:spcBef>
                <a:spcPts val="0"/>
              </a:spcBef>
              <a:spcAft>
                <a:spcPts val="0"/>
              </a:spcAft>
              <a:buSzPts val="2400"/>
              <a:buFont typeface="Arial"/>
              <a:buChar char="●"/>
            </a:pPr>
            <a:r>
              <a:rPr lang="en" sz="2400"/>
              <a:t>Service region - AFRICAN continent &amp; Indian Ocean Islands</a:t>
            </a:r>
            <a:endParaRPr sz="2400"/>
          </a:p>
          <a:p>
            <a:pPr marL="342900" lvl="0" indent="-342900" algn="l" rtl="0">
              <a:lnSpc>
                <a:spcPct val="115000"/>
              </a:lnSpc>
              <a:spcBef>
                <a:spcPts val="0"/>
              </a:spcBef>
              <a:spcAft>
                <a:spcPts val="0"/>
              </a:spcAft>
              <a:buSzPts val="2400"/>
              <a:buFont typeface="Arial"/>
              <a:buChar char="●"/>
            </a:pPr>
            <a:r>
              <a:rPr lang="en" sz="2400"/>
              <a:t>Manage IP Number Resources(INRs) that are critical to the growth of the Internet </a:t>
            </a:r>
            <a:endParaRPr sz="2400"/>
          </a:p>
          <a:p>
            <a:pPr marL="342900" lvl="0" indent="0" algn="l" rtl="0">
              <a:lnSpc>
                <a:spcPct val="115000"/>
              </a:lnSpc>
              <a:spcBef>
                <a:spcPts val="480"/>
              </a:spcBef>
              <a:spcAft>
                <a:spcPts val="0"/>
              </a:spcAft>
              <a:buNone/>
            </a:pPr>
            <a:endParaRPr sz="2400">
              <a:solidFill>
                <a:srgbClr val="FF0000"/>
              </a:solidFill>
            </a:endParaRPr>
          </a:p>
          <a:p>
            <a:pPr marL="0" lvl="0" indent="0" algn="l" rtl="0">
              <a:lnSpc>
                <a:spcPct val="115000"/>
              </a:lnSpc>
              <a:spcBef>
                <a:spcPts val="480"/>
              </a:spcBef>
              <a:spcAft>
                <a:spcPts val="0"/>
              </a:spcAft>
              <a:buSzPts val="1100"/>
              <a:buNone/>
            </a:pPr>
            <a:endParaRPr sz="1800"/>
          </a:p>
          <a:p>
            <a:pPr marL="0" lvl="0" indent="0" algn="ctr" rtl="0">
              <a:spcBef>
                <a:spcPts val="0"/>
              </a:spcBef>
              <a:spcAft>
                <a:spcPts val="0"/>
              </a:spcAft>
              <a:buSzPts val="1100"/>
              <a:buNone/>
            </a:pPr>
            <a:endParaRPr sz="1800">
              <a:solidFill>
                <a:srgbClr val="333333"/>
              </a:solidFill>
            </a:endParaRPr>
          </a:p>
        </p:txBody>
      </p:sp>
      <p:sp>
        <p:nvSpPr>
          <p:cNvPr id="149" name="Google Shape;149;p28"/>
          <p:cNvSpPr txBox="1"/>
          <p:nvPr/>
        </p:nvSpPr>
        <p:spPr>
          <a:xfrm>
            <a:off x="3251343" y="85762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6"/>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Policy Development Process</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74" name="Google Shape;274;p46"/>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480"/>
              </a:spcBef>
              <a:spcAft>
                <a:spcPts val="0"/>
              </a:spcAft>
              <a:buClr>
                <a:srgbClr val="000000"/>
              </a:buClr>
              <a:buSzPts val="1100"/>
              <a:buFont typeface="Arial"/>
              <a:buNone/>
            </a:pPr>
            <a:r>
              <a:rPr lang="en" sz="1800"/>
              <a:t>The set of steps by which the </a:t>
            </a:r>
            <a:r>
              <a:rPr lang="en" sz="1800" b="1"/>
              <a:t>Internet community</a:t>
            </a:r>
            <a:r>
              <a:rPr lang="en" sz="1800"/>
              <a:t>, proposes, deliberates and adopts the policies that guide the use of number resources in the AFRINIC service region.</a:t>
            </a:r>
            <a:endParaRPr sz="1800"/>
          </a:p>
          <a:p>
            <a:pPr marL="457200" lvl="0" indent="-342900" algn="l" rtl="0">
              <a:lnSpc>
                <a:spcPct val="115000"/>
              </a:lnSpc>
              <a:spcBef>
                <a:spcPts val="480"/>
              </a:spcBef>
              <a:spcAft>
                <a:spcPts val="0"/>
              </a:spcAft>
              <a:buSzPts val="1800"/>
              <a:buChar char="●"/>
            </a:pPr>
            <a:r>
              <a:rPr lang="en" sz="1800"/>
              <a:t>This audience is part of </a:t>
            </a:r>
            <a:r>
              <a:rPr lang="en" sz="1800" b="1"/>
              <a:t>AFRINIC Internet community</a:t>
            </a:r>
            <a:endParaRPr sz="1800" b="1"/>
          </a:p>
          <a:p>
            <a:pPr marL="457200" lvl="0" indent="-342900" algn="l" rtl="0">
              <a:lnSpc>
                <a:spcPct val="115000"/>
              </a:lnSpc>
              <a:spcBef>
                <a:spcPts val="0"/>
              </a:spcBef>
              <a:spcAft>
                <a:spcPts val="0"/>
              </a:spcAft>
              <a:buSzPts val="1800"/>
              <a:buChar char="●"/>
            </a:pPr>
            <a:r>
              <a:rPr lang="en" sz="1800"/>
              <a:t>Minimal engagement in policy discussion so far</a:t>
            </a:r>
            <a:endParaRPr sz="1800"/>
          </a:p>
          <a:p>
            <a:pPr marL="457200" lvl="0" indent="-342900" algn="l" rtl="0">
              <a:lnSpc>
                <a:spcPct val="115000"/>
              </a:lnSpc>
              <a:spcBef>
                <a:spcPts val="0"/>
              </a:spcBef>
              <a:spcAft>
                <a:spcPts val="0"/>
              </a:spcAft>
              <a:buSzPts val="1800"/>
              <a:buChar char="●"/>
            </a:pPr>
            <a:r>
              <a:rPr lang="en" sz="1800"/>
              <a:t>It is important to get engaged in the policy development process</a:t>
            </a:r>
            <a:endParaRPr sz="1800"/>
          </a:p>
          <a:p>
            <a:pPr marL="457200" lvl="0" indent="-342900" algn="l" rtl="0">
              <a:lnSpc>
                <a:spcPct val="115000"/>
              </a:lnSpc>
              <a:spcBef>
                <a:spcPts val="0"/>
              </a:spcBef>
              <a:spcAft>
                <a:spcPts val="0"/>
              </a:spcAft>
              <a:buSzPts val="1800"/>
              <a:buChar char="●"/>
            </a:pPr>
            <a:r>
              <a:rPr lang="en" sz="1800"/>
              <a:t>The policies affect all network operators</a:t>
            </a:r>
            <a:endParaRPr sz="1800"/>
          </a:p>
          <a:p>
            <a:pPr marL="457200" lvl="0" indent="-342900" algn="l" rtl="0">
              <a:lnSpc>
                <a:spcPct val="115000"/>
              </a:lnSpc>
              <a:spcBef>
                <a:spcPts val="0"/>
              </a:spcBef>
              <a:spcAft>
                <a:spcPts val="0"/>
              </a:spcAft>
              <a:buSzPts val="1800"/>
              <a:buChar char="●"/>
            </a:pPr>
            <a:r>
              <a:rPr lang="en" sz="1800"/>
              <a:t>Very important to read and understand the policies before requesting IP resources and related services</a:t>
            </a:r>
            <a:endParaRPr sz="1800"/>
          </a:p>
          <a:p>
            <a:pPr marL="457200" lvl="0" indent="-342900" algn="l" rtl="0">
              <a:lnSpc>
                <a:spcPct val="115000"/>
              </a:lnSpc>
              <a:spcBef>
                <a:spcPts val="0"/>
              </a:spcBef>
              <a:spcAft>
                <a:spcPts val="0"/>
              </a:spcAft>
              <a:buSzPts val="1800"/>
              <a:buChar char="●"/>
            </a:pPr>
            <a:r>
              <a:rPr lang="en" sz="1800"/>
              <a:t>Subscribe to the </a:t>
            </a:r>
            <a:r>
              <a:rPr lang="en" sz="1800" b="1"/>
              <a:t>resource policy discussion</a:t>
            </a:r>
            <a:r>
              <a:rPr lang="en" sz="1800"/>
              <a:t> mailing list (rpd@afrinic.net)</a:t>
            </a:r>
            <a:endParaRPr sz="1800">
              <a:solidFill>
                <a:srgbClr val="333333"/>
              </a:solidFill>
            </a:endParaRPr>
          </a:p>
        </p:txBody>
      </p:sp>
      <p:sp>
        <p:nvSpPr>
          <p:cNvPr id="275" name="Google Shape;275;p46"/>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7"/>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Capacity Building - IPv6</a:t>
            </a:r>
            <a:endParaRPr sz="2400">
              <a:solidFill>
                <a:srgbClr val="974806"/>
              </a:solidFill>
            </a:endParaRPr>
          </a:p>
          <a:p>
            <a:pPr marL="0" lvl="0" indent="0" algn="ctr" rtl="0">
              <a:spcBef>
                <a:spcPts val="0"/>
              </a:spcBef>
              <a:spcAft>
                <a:spcPts val="0"/>
              </a:spcAft>
              <a:buClr>
                <a:srgbClr val="974806"/>
              </a:buClr>
              <a:buSzPts val="2800"/>
              <a:buFont typeface="Helvetica Neue"/>
              <a:buNone/>
            </a:pP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81" name="Google Shape;281;p47"/>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480"/>
              </a:spcBef>
              <a:spcAft>
                <a:spcPts val="0"/>
              </a:spcAft>
              <a:buNone/>
            </a:pPr>
            <a:r>
              <a:rPr lang="en" sz="1800" b="1"/>
              <a:t>IPv6 Deployathons </a:t>
            </a:r>
            <a:endParaRPr sz="1800" b="1"/>
          </a:p>
          <a:p>
            <a:pPr marL="0" lvl="0" indent="0" algn="l" rtl="0">
              <a:lnSpc>
                <a:spcPct val="150000"/>
              </a:lnSpc>
              <a:spcBef>
                <a:spcPts val="480"/>
              </a:spcBef>
              <a:spcAft>
                <a:spcPts val="0"/>
              </a:spcAft>
              <a:buNone/>
            </a:pPr>
            <a:r>
              <a:rPr lang="en" sz="1800"/>
              <a:t>The IPv6 deployathon is fully focused on the implementation of IPv6 networks through prototyping, building and validation. At the end of the session, through expert guidance, participants will have moved their networks one clearly measurable step forward towards IPv6 deployment.</a:t>
            </a:r>
            <a:endParaRPr sz="1800"/>
          </a:p>
          <a:p>
            <a:pPr marL="0" lvl="0" indent="0" algn="l" rtl="0">
              <a:lnSpc>
                <a:spcPct val="150000"/>
              </a:lnSpc>
              <a:spcBef>
                <a:spcPts val="480"/>
              </a:spcBef>
              <a:spcAft>
                <a:spcPts val="0"/>
              </a:spcAft>
              <a:buNone/>
            </a:pPr>
            <a:r>
              <a:rPr lang="en" sz="1800" b="1"/>
              <a:t>E-learning</a:t>
            </a:r>
            <a:endParaRPr sz="1800" b="1"/>
          </a:p>
          <a:p>
            <a:pPr marL="0" lvl="0" indent="0" algn="l" rtl="0">
              <a:lnSpc>
                <a:spcPct val="150000"/>
              </a:lnSpc>
              <a:spcBef>
                <a:spcPts val="480"/>
              </a:spcBef>
              <a:spcAft>
                <a:spcPts val="0"/>
              </a:spcAft>
              <a:buNone/>
            </a:pPr>
            <a:r>
              <a:rPr lang="en" sz="1800"/>
              <a:t>IPv6 focussed on-line courses</a:t>
            </a:r>
            <a:endParaRPr sz="1800"/>
          </a:p>
          <a:p>
            <a:pPr marL="0" lvl="0" indent="0" algn="l" rtl="0">
              <a:lnSpc>
                <a:spcPct val="150000"/>
              </a:lnSpc>
              <a:spcBef>
                <a:spcPts val="480"/>
              </a:spcBef>
              <a:spcAft>
                <a:spcPts val="0"/>
              </a:spcAft>
              <a:buNone/>
            </a:pPr>
            <a:r>
              <a:rPr lang="en" sz="1800"/>
              <a:t>https://learn.afrinic.net</a:t>
            </a:r>
            <a:endParaRPr sz="1800"/>
          </a:p>
        </p:txBody>
      </p:sp>
      <p:sp>
        <p:nvSpPr>
          <p:cNvPr id="282" name="Google Shape;282;p47"/>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8"/>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Recommendations</a:t>
            </a:r>
            <a:endParaRPr sz="2400">
              <a:solidFill>
                <a:srgbClr val="974806"/>
              </a:solidFill>
            </a:endParaRPr>
          </a:p>
          <a:p>
            <a:pPr marL="0" lvl="0" indent="0" algn="ctr" rtl="0">
              <a:spcBef>
                <a:spcPts val="0"/>
              </a:spcBef>
              <a:spcAft>
                <a:spcPts val="0"/>
              </a:spcAft>
              <a:buClr>
                <a:srgbClr val="974806"/>
              </a:buClr>
              <a:buSzPts val="2800"/>
              <a:buFont typeface="Helvetica Neue"/>
              <a:buNone/>
            </a:pP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288" name="Google Shape;288;p48"/>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a:lnSpc>
                <a:spcPct val="150000"/>
              </a:lnSpc>
              <a:spcBef>
                <a:spcPts val="480"/>
              </a:spcBef>
            </a:pPr>
            <a:r>
              <a:rPr lang="en" sz="1800" dirty="0"/>
              <a:t>Participate in the AFRINIC Policy Development Process &amp; </a:t>
            </a:r>
            <a:r>
              <a:rPr lang="en-US" sz="1800" dirty="0"/>
              <a:t>Contribute to the </a:t>
            </a:r>
            <a:r>
              <a:rPr lang="en-US" sz="1800" b="1" dirty="0"/>
              <a:t>resource policy discussions</a:t>
            </a:r>
            <a:endParaRPr sz="1800" dirty="0"/>
          </a:p>
          <a:p>
            <a:pPr marL="457200" lvl="0" indent="-342900" algn="l" rtl="0">
              <a:lnSpc>
                <a:spcPct val="150000"/>
              </a:lnSpc>
              <a:spcBef>
                <a:spcPts val="0"/>
              </a:spcBef>
              <a:spcAft>
                <a:spcPts val="0"/>
              </a:spcAft>
              <a:buSzPts val="1800"/>
              <a:buChar char="●"/>
            </a:pPr>
            <a:r>
              <a:rPr lang="en" sz="1800" dirty="0"/>
              <a:t>Maintain accurate records for your </a:t>
            </a:r>
            <a:r>
              <a:rPr lang="en" sz="1800" dirty="0" err="1"/>
              <a:t>organisation</a:t>
            </a:r>
            <a:r>
              <a:rPr lang="en" sz="1800" dirty="0"/>
              <a:t> and IP Resources in the AFRINIC databases</a:t>
            </a:r>
            <a:endParaRPr sz="1800" dirty="0"/>
          </a:p>
          <a:p>
            <a:pPr marL="457200" lvl="0" indent="-342900" algn="l" rtl="0">
              <a:lnSpc>
                <a:spcPct val="150000"/>
              </a:lnSpc>
              <a:spcBef>
                <a:spcPts val="0"/>
              </a:spcBef>
              <a:spcAft>
                <a:spcPts val="0"/>
              </a:spcAft>
              <a:buSzPts val="1800"/>
              <a:buChar char="●"/>
            </a:pPr>
            <a:r>
              <a:rPr lang="en" sz="1800" dirty="0"/>
              <a:t>Visit the FAQ/member support documentation pages on our website</a:t>
            </a:r>
            <a:endParaRPr sz="1800" dirty="0"/>
          </a:p>
          <a:p>
            <a:pPr marL="457200" lvl="0" indent="-342900" algn="l" rtl="0">
              <a:lnSpc>
                <a:spcPct val="150000"/>
              </a:lnSpc>
              <a:spcBef>
                <a:spcPts val="0"/>
              </a:spcBef>
              <a:spcAft>
                <a:spcPts val="0"/>
              </a:spcAft>
              <a:buSzPts val="1800"/>
              <a:buChar char="●"/>
            </a:pPr>
            <a:r>
              <a:rPr lang="en" sz="1800" dirty="0"/>
              <a:t>Contribute your ideas on the </a:t>
            </a:r>
            <a:r>
              <a:rPr lang="en" sz="1800" b="1" dirty="0"/>
              <a:t>database working group(</a:t>
            </a:r>
            <a:r>
              <a:rPr lang="en" sz="1800" b="1" dirty="0" err="1"/>
              <a:t>dbwg@afrinic.net</a:t>
            </a:r>
            <a:r>
              <a:rPr lang="en" sz="1800" b="1" dirty="0"/>
              <a:t>)</a:t>
            </a:r>
            <a:endParaRPr sz="1800" dirty="0"/>
          </a:p>
          <a:p>
            <a:pPr marL="457200" lvl="0" indent="-342900" algn="l" rtl="0">
              <a:lnSpc>
                <a:spcPct val="150000"/>
              </a:lnSpc>
              <a:spcBef>
                <a:spcPts val="480"/>
              </a:spcBef>
              <a:spcAft>
                <a:spcPts val="0"/>
              </a:spcAft>
              <a:buSzPts val="1800"/>
              <a:buChar char="●"/>
            </a:pPr>
            <a:r>
              <a:rPr lang="en" sz="1800" dirty="0"/>
              <a:t>Contact: </a:t>
            </a:r>
            <a:r>
              <a:rPr lang="en" sz="1800" b="1" dirty="0">
                <a:hlinkClick r:id="rId3"/>
              </a:rPr>
              <a:t>hostmaster@afrinic.net</a:t>
            </a:r>
            <a:r>
              <a:rPr lang="en" sz="1800" b="1" dirty="0"/>
              <a:t> / </a:t>
            </a:r>
            <a:r>
              <a:rPr lang="en" sz="1800" b="1" dirty="0">
                <a:hlinkClick r:id="rId4"/>
              </a:rPr>
              <a:t>irr@afrinic.net</a:t>
            </a:r>
            <a:r>
              <a:rPr lang="en" sz="1800" b="1" dirty="0"/>
              <a:t> / </a:t>
            </a:r>
            <a:r>
              <a:rPr lang="en" sz="1800" b="1" dirty="0">
                <a:hlinkClick r:id="rId5"/>
              </a:rPr>
              <a:t>service-support@afrinic.net</a:t>
            </a:r>
            <a:r>
              <a:rPr lang="en" sz="1800" b="1" dirty="0"/>
              <a:t> 	</a:t>
            </a:r>
            <a:endParaRPr sz="1800" b="1" dirty="0"/>
          </a:p>
        </p:txBody>
      </p:sp>
      <p:sp>
        <p:nvSpPr>
          <p:cNvPr id="289" name="Google Shape;289;p48"/>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9"/>
          <p:cNvSpPr txBox="1">
            <a:spLocks noGrp="1"/>
          </p:cNvSpPr>
          <p:nvPr>
            <p:ph type="body" idx="1"/>
          </p:nvPr>
        </p:nvSpPr>
        <p:spPr>
          <a:xfrm>
            <a:off x="552675" y="1049725"/>
            <a:ext cx="8279700" cy="3978300"/>
          </a:xfrm>
          <a:prstGeom prst="rect">
            <a:avLst/>
          </a:prstGeom>
          <a:noFill/>
          <a:ln>
            <a:noFill/>
          </a:ln>
        </p:spPr>
        <p:txBody>
          <a:bodyPr spcFirstLastPara="1" wrap="square" lIns="91425" tIns="91425" rIns="91425" bIns="91425" anchor="t" anchorCtr="0">
            <a:noAutofit/>
          </a:bodyPr>
          <a:lstStyle/>
          <a:p>
            <a:pPr marL="457200" lvl="0" indent="0" algn="l" rtl="0">
              <a:lnSpc>
                <a:spcPct val="150000"/>
              </a:lnSpc>
              <a:spcBef>
                <a:spcPts val="480"/>
              </a:spcBef>
              <a:spcAft>
                <a:spcPts val="0"/>
              </a:spcAft>
              <a:buSzPts val="1100"/>
              <a:buNone/>
            </a:pPr>
            <a:endParaRPr sz="1800">
              <a:solidFill>
                <a:srgbClr val="333333"/>
              </a:solidFill>
            </a:endParaRPr>
          </a:p>
        </p:txBody>
      </p:sp>
      <p:sp>
        <p:nvSpPr>
          <p:cNvPr id="295" name="Google Shape;295;p49"/>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 name="Google Shape;296;p49"/>
          <p:cNvSpPr txBox="1">
            <a:spLocks noGrp="1"/>
          </p:cNvSpPr>
          <p:nvPr>
            <p:ph type="body" idx="1"/>
          </p:nvPr>
        </p:nvSpPr>
        <p:spPr>
          <a:xfrm>
            <a:off x="1049200" y="1049725"/>
            <a:ext cx="7719300" cy="3897000"/>
          </a:xfrm>
          <a:prstGeom prst="rect">
            <a:avLst/>
          </a:prstGeom>
          <a:noFill/>
          <a:ln>
            <a:noFill/>
          </a:ln>
        </p:spPr>
        <p:txBody>
          <a:bodyPr spcFirstLastPara="1" wrap="square" lIns="0" tIns="23625" rIns="0" bIns="0" anchor="t" anchorCtr="0">
            <a:noAutofit/>
          </a:bodyPr>
          <a:lstStyle/>
          <a:p>
            <a:pPr marL="0" lvl="0" indent="0" algn="l" rtl="0">
              <a:spcBef>
                <a:spcPts val="0"/>
              </a:spcBef>
              <a:spcAft>
                <a:spcPts val="0"/>
              </a:spcAft>
              <a:buNone/>
            </a:pPr>
            <a:endParaRPr sz="2400">
              <a:latin typeface="Calibri"/>
              <a:ea typeface="Calibri"/>
              <a:cs typeface="Calibri"/>
              <a:sym typeface="Calibri"/>
            </a:endParaRPr>
          </a:p>
        </p:txBody>
      </p:sp>
      <p:pic>
        <p:nvPicPr>
          <p:cNvPr id="297" name="Google Shape;297;p49"/>
          <p:cNvPicPr preferRelativeResize="0"/>
          <p:nvPr/>
        </p:nvPicPr>
        <p:blipFill>
          <a:blip r:embed="rId3">
            <a:alphaModFix/>
          </a:blip>
          <a:stretch>
            <a:fillRect/>
          </a:stretch>
        </p:blipFill>
        <p:spPr>
          <a:xfrm>
            <a:off x="928625" y="1049725"/>
            <a:ext cx="3979625" cy="3897000"/>
          </a:xfrm>
          <a:prstGeom prst="rect">
            <a:avLst/>
          </a:prstGeom>
          <a:noFill/>
          <a:ln>
            <a:noFill/>
          </a:ln>
        </p:spPr>
      </p:pic>
      <p:pic>
        <p:nvPicPr>
          <p:cNvPr id="298" name="Google Shape;298;p49"/>
          <p:cNvPicPr preferRelativeResize="0"/>
          <p:nvPr/>
        </p:nvPicPr>
        <p:blipFill>
          <a:blip r:embed="rId4">
            <a:alphaModFix/>
          </a:blip>
          <a:stretch>
            <a:fillRect/>
          </a:stretch>
        </p:blipFill>
        <p:spPr>
          <a:xfrm>
            <a:off x="1160413" y="1495300"/>
            <a:ext cx="2571750" cy="2438400"/>
          </a:xfrm>
          <a:prstGeom prst="rect">
            <a:avLst/>
          </a:prstGeom>
          <a:noFill/>
          <a:ln>
            <a:noFill/>
          </a:ln>
        </p:spPr>
      </p:pic>
      <p:pic>
        <p:nvPicPr>
          <p:cNvPr id="299" name="Google Shape;299;p49"/>
          <p:cNvPicPr preferRelativeResize="0"/>
          <p:nvPr/>
        </p:nvPicPr>
        <p:blipFill>
          <a:blip r:embed="rId5">
            <a:alphaModFix/>
          </a:blip>
          <a:stretch>
            <a:fillRect/>
          </a:stretch>
        </p:blipFill>
        <p:spPr>
          <a:xfrm>
            <a:off x="5123675" y="1857250"/>
            <a:ext cx="1485900" cy="1714500"/>
          </a:xfrm>
          <a:prstGeom prst="rect">
            <a:avLst/>
          </a:prstGeom>
          <a:noFill/>
          <a:ln>
            <a:noFill/>
          </a:ln>
        </p:spPr>
      </p:pic>
      <p:pic>
        <p:nvPicPr>
          <p:cNvPr id="300" name="Google Shape;300;p49"/>
          <p:cNvPicPr preferRelativeResize="0"/>
          <p:nvPr/>
        </p:nvPicPr>
        <p:blipFill>
          <a:blip r:embed="rId6">
            <a:alphaModFix/>
          </a:blip>
          <a:stretch>
            <a:fillRect/>
          </a:stretch>
        </p:blipFill>
        <p:spPr>
          <a:xfrm>
            <a:off x="6901925" y="1864017"/>
            <a:ext cx="323850" cy="1790700"/>
          </a:xfrm>
          <a:prstGeom prst="rect">
            <a:avLst/>
          </a:prstGeom>
          <a:noFill/>
          <a:ln>
            <a:noFill/>
          </a:ln>
        </p:spPr>
      </p:pic>
      <p:pic>
        <p:nvPicPr>
          <p:cNvPr id="301" name="Google Shape;301;p49"/>
          <p:cNvPicPr preferRelativeResize="0"/>
          <p:nvPr/>
        </p:nvPicPr>
        <p:blipFill>
          <a:blip r:embed="rId7">
            <a:alphaModFix/>
          </a:blip>
          <a:stretch>
            <a:fillRect/>
          </a:stretch>
        </p:blipFill>
        <p:spPr>
          <a:xfrm>
            <a:off x="6495875" y="1864025"/>
            <a:ext cx="878600" cy="1714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Education - Membership Statistics</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55" name="Google Shape;155;p29"/>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480"/>
              </a:spcBef>
              <a:spcAft>
                <a:spcPts val="0"/>
              </a:spcAft>
              <a:buSzPts val="1100"/>
              <a:buNone/>
            </a:pPr>
            <a:r>
              <a:rPr lang="en" sz="2400" b="1"/>
              <a:t>RESOURCE MEMBERS </a:t>
            </a:r>
            <a:endParaRPr sz="2400" b="1"/>
          </a:p>
          <a:p>
            <a:pPr marL="0" lvl="0" indent="0" algn="l" rtl="0">
              <a:lnSpc>
                <a:spcPct val="115000"/>
              </a:lnSpc>
              <a:spcBef>
                <a:spcPts val="480"/>
              </a:spcBef>
              <a:spcAft>
                <a:spcPts val="0"/>
              </a:spcAft>
              <a:buSzPts val="1100"/>
              <a:buNone/>
            </a:pPr>
            <a:endParaRPr sz="2400" b="1"/>
          </a:p>
          <a:p>
            <a:pPr marL="342900" lvl="0" indent="-342900" algn="l" rtl="0">
              <a:lnSpc>
                <a:spcPct val="115000"/>
              </a:lnSpc>
              <a:spcBef>
                <a:spcPts val="480"/>
              </a:spcBef>
              <a:spcAft>
                <a:spcPts val="0"/>
              </a:spcAft>
              <a:buSzPts val="2400"/>
              <a:buFont typeface="Arial"/>
              <a:buChar char="●"/>
            </a:pPr>
            <a:r>
              <a:rPr lang="en" sz="2400"/>
              <a:t>100+ Members holding INRs</a:t>
            </a:r>
            <a:endParaRPr sz="2400"/>
          </a:p>
          <a:p>
            <a:pPr marL="342900" lvl="0" indent="-342900" algn="l" rtl="0">
              <a:lnSpc>
                <a:spcPct val="115000"/>
              </a:lnSpc>
              <a:spcBef>
                <a:spcPts val="0"/>
              </a:spcBef>
              <a:spcAft>
                <a:spcPts val="0"/>
              </a:spcAft>
              <a:buSzPts val="2400"/>
              <a:buFont typeface="Arial"/>
              <a:buChar char="●"/>
            </a:pPr>
            <a:r>
              <a:rPr lang="en" sz="2400"/>
              <a:t>Some economies do not have a National REN (NREN)</a:t>
            </a:r>
            <a:endParaRPr sz="2400"/>
          </a:p>
          <a:p>
            <a:pPr marL="342900" lvl="0" indent="-342900" algn="l" rtl="0">
              <a:lnSpc>
                <a:spcPct val="115000"/>
              </a:lnSpc>
              <a:spcBef>
                <a:spcPts val="0"/>
              </a:spcBef>
              <a:spcAft>
                <a:spcPts val="0"/>
              </a:spcAft>
              <a:buSzPts val="2400"/>
              <a:buFont typeface="Noto Sans Symbols"/>
              <a:buChar char="●"/>
            </a:pPr>
            <a:r>
              <a:rPr lang="en" sz="2400"/>
              <a:t>Capacity for growth with the growing tide of research institutions breaking down barriers to step in and collaborate in digital space</a:t>
            </a:r>
            <a:endParaRPr sz="2400"/>
          </a:p>
          <a:p>
            <a:pPr marL="342900" lvl="0" indent="0" algn="l" rtl="0">
              <a:lnSpc>
                <a:spcPct val="115000"/>
              </a:lnSpc>
              <a:spcBef>
                <a:spcPts val="480"/>
              </a:spcBef>
              <a:spcAft>
                <a:spcPts val="0"/>
              </a:spcAft>
              <a:buNone/>
            </a:pPr>
            <a:endParaRPr sz="2400">
              <a:solidFill>
                <a:srgbClr val="FF0000"/>
              </a:solidFill>
            </a:endParaRPr>
          </a:p>
          <a:p>
            <a:pPr marL="342900" lvl="0" indent="0" algn="l" rtl="0">
              <a:lnSpc>
                <a:spcPct val="115000"/>
              </a:lnSpc>
              <a:spcBef>
                <a:spcPts val="480"/>
              </a:spcBef>
              <a:spcAft>
                <a:spcPts val="0"/>
              </a:spcAft>
              <a:buNone/>
            </a:pPr>
            <a:endParaRPr sz="2400" b="1">
              <a:solidFill>
                <a:srgbClr val="FF0000"/>
              </a:solidFill>
            </a:endParaRPr>
          </a:p>
          <a:p>
            <a:pPr marL="0" lvl="0" indent="0" algn="l" rtl="0">
              <a:lnSpc>
                <a:spcPct val="115000"/>
              </a:lnSpc>
              <a:spcBef>
                <a:spcPts val="480"/>
              </a:spcBef>
              <a:spcAft>
                <a:spcPts val="0"/>
              </a:spcAft>
              <a:buSzPts val="1100"/>
              <a:buNone/>
            </a:pPr>
            <a:endParaRPr sz="1800"/>
          </a:p>
          <a:p>
            <a:pPr marL="0" lvl="0" indent="0" algn="ctr" rtl="0">
              <a:spcBef>
                <a:spcPts val="0"/>
              </a:spcBef>
              <a:spcAft>
                <a:spcPts val="0"/>
              </a:spcAft>
              <a:buSzPts val="1100"/>
              <a:buNone/>
            </a:pPr>
            <a:endParaRPr sz="1800">
              <a:solidFill>
                <a:srgbClr val="333333"/>
              </a:solidFill>
            </a:endParaRPr>
          </a:p>
        </p:txBody>
      </p:sp>
      <p:sp>
        <p:nvSpPr>
          <p:cNvPr id="156" name="Google Shape;156;p29"/>
          <p:cNvSpPr txBox="1"/>
          <p:nvPr/>
        </p:nvSpPr>
        <p:spPr>
          <a:xfrm>
            <a:off x="3251343" y="85762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Additional Benefits to RENs</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62" name="Google Shape;162;p30"/>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457200" lvl="0" indent="-381000" algn="l" rtl="0">
              <a:lnSpc>
                <a:spcPct val="150000"/>
              </a:lnSpc>
              <a:spcBef>
                <a:spcPts val="480"/>
              </a:spcBef>
              <a:spcAft>
                <a:spcPts val="0"/>
              </a:spcAft>
              <a:buClr>
                <a:srgbClr val="000000"/>
              </a:buClr>
              <a:buSzPts val="2400"/>
              <a:buChar char="●"/>
            </a:pPr>
            <a:r>
              <a:rPr lang="en" sz="2400">
                <a:solidFill>
                  <a:srgbClr val="000000"/>
                </a:solidFill>
              </a:rPr>
              <a:t>50% discount on allocation/assignment/annual membership fees</a:t>
            </a:r>
            <a:endParaRPr sz="2400">
              <a:solidFill>
                <a:srgbClr val="000000"/>
              </a:solidFill>
            </a:endParaRPr>
          </a:p>
          <a:p>
            <a:pPr marL="457200" lvl="0" indent="-381000" algn="l" rtl="0">
              <a:lnSpc>
                <a:spcPct val="150000"/>
              </a:lnSpc>
              <a:spcBef>
                <a:spcPts val="480"/>
              </a:spcBef>
              <a:spcAft>
                <a:spcPts val="0"/>
              </a:spcAft>
              <a:buClr>
                <a:srgbClr val="000000"/>
              </a:buClr>
              <a:buSzPts val="2400"/>
              <a:buChar char="●"/>
            </a:pPr>
            <a:r>
              <a:rPr lang="en" sz="2400">
                <a:solidFill>
                  <a:srgbClr val="000000"/>
                </a:solidFill>
              </a:rPr>
              <a:t>Access to myafrinic Member Portal</a:t>
            </a:r>
            <a:endParaRPr sz="2400">
              <a:solidFill>
                <a:srgbClr val="000000"/>
              </a:solidFill>
            </a:endParaRPr>
          </a:p>
          <a:p>
            <a:pPr marL="457200" lvl="0" indent="-381000" algn="l" rtl="0">
              <a:lnSpc>
                <a:spcPct val="150000"/>
              </a:lnSpc>
              <a:spcBef>
                <a:spcPts val="480"/>
              </a:spcBef>
              <a:spcAft>
                <a:spcPts val="0"/>
              </a:spcAft>
              <a:buClr>
                <a:srgbClr val="000000"/>
              </a:buClr>
              <a:buSzPts val="2400"/>
              <a:buChar char="●"/>
            </a:pPr>
            <a:r>
              <a:rPr lang="en" sz="2400">
                <a:solidFill>
                  <a:srgbClr val="000000"/>
                </a:solidFill>
              </a:rPr>
              <a:t>Use of AFRINIC Routing Registry</a:t>
            </a:r>
            <a:endParaRPr sz="2400">
              <a:solidFill>
                <a:srgbClr val="000000"/>
              </a:solidFill>
            </a:endParaRPr>
          </a:p>
          <a:p>
            <a:pPr marL="457200" lvl="0" indent="-381000" algn="l" rtl="0">
              <a:lnSpc>
                <a:spcPct val="150000"/>
              </a:lnSpc>
              <a:spcBef>
                <a:spcPts val="480"/>
              </a:spcBef>
              <a:spcAft>
                <a:spcPts val="0"/>
              </a:spcAft>
              <a:buClr>
                <a:srgbClr val="000000"/>
              </a:buClr>
              <a:buSzPts val="2400"/>
              <a:buChar char="●"/>
            </a:pPr>
            <a:r>
              <a:rPr lang="en" sz="2400">
                <a:solidFill>
                  <a:srgbClr val="000000"/>
                </a:solidFill>
              </a:rPr>
              <a:t>Routing Security - RPKI </a:t>
            </a:r>
            <a:endParaRPr sz="2400">
              <a:solidFill>
                <a:srgbClr val="000000"/>
              </a:solidFill>
            </a:endParaRPr>
          </a:p>
          <a:p>
            <a:pPr marL="0" lvl="0" indent="0" algn="l" rtl="0">
              <a:spcBef>
                <a:spcPts val="0"/>
              </a:spcBef>
              <a:spcAft>
                <a:spcPts val="0"/>
              </a:spcAft>
              <a:buNone/>
            </a:pPr>
            <a:endParaRPr sz="1800" b="1">
              <a:solidFill>
                <a:srgbClr val="333333"/>
              </a:solidFill>
              <a:highlight>
                <a:srgbClr val="FFFFFF"/>
              </a:highlight>
              <a:latin typeface="Arial"/>
              <a:ea typeface="Arial"/>
              <a:cs typeface="Arial"/>
              <a:sym typeface="Arial"/>
            </a:endParaRPr>
          </a:p>
          <a:p>
            <a:pPr marL="0" lvl="0" indent="0" algn="ctr" rtl="0">
              <a:spcBef>
                <a:spcPts val="0"/>
              </a:spcBef>
              <a:spcAft>
                <a:spcPts val="0"/>
              </a:spcAft>
              <a:buSzPts val="1100"/>
              <a:buNone/>
            </a:pPr>
            <a:endParaRPr sz="1800">
              <a:solidFill>
                <a:srgbClr val="333333"/>
              </a:solidFill>
            </a:endParaRPr>
          </a:p>
        </p:txBody>
      </p:sp>
      <p:sp>
        <p:nvSpPr>
          <p:cNvPr id="163" name="Google Shape;163;p30"/>
          <p:cNvSpPr txBox="1"/>
          <p:nvPr/>
        </p:nvSpPr>
        <p:spPr>
          <a:xfrm>
            <a:off x="1349268" y="7831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1"/>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National Research and Education Networks</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69" name="Google Shape;169;p31"/>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342900" lvl="0" indent="-342900" algn="l" rtl="0">
              <a:lnSpc>
                <a:spcPct val="115000"/>
              </a:lnSpc>
              <a:spcBef>
                <a:spcPts val="480"/>
              </a:spcBef>
              <a:spcAft>
                <a:spcPts val="0"/>
              </a:spcAft>
              <a:buClr>
                <a:srgbClr val="FF0000"/>
              </a:buClr>
              <a:buSzPts val="2400"/>
              <a:buFont typeface="Noto Sans Symbols"/>
              <a:buChar char="●"/>
            </a:pPr>
            <a:r>
              <a:rPr lang="en" sz="2400" b="1">
                <a:solidFill>
                  <a:srgbClr val="FF0000"/>
                </a:solidFill>
              </a:rPr>
              <a:t>Role of NRENs</a:t>
            </a:r>
            <a:endParaRPr sz="2400" b="1">
              <a:solidFill>
                <a:srgbClr val="FF0000"/>
              </a:solidFill>
            </a:endParaRPr>
          </a:p>
          <a:p>
            <a:pPr marL="342900" lvl="0" indent="0" algn="l" rtl="0">
              <a:lnSpc>
                <a:spcPct val="115000"/>
              </a:lnSpc>
              <a:spcBef>
                <a:spcPts val="480"/>
              </a:spcBef>
              <a:spcAft>
                <a:spcPts val="0"/>
              </a:spcAft>
              <a:buNone/>
            </a:pPr>
            <a:r>
              <a:rPr lang="en" sz="2400"/>
              <a:t>Interconnect University Networks </a:t>
            </a:r>
            <a:endParaRPr sz="2400"/>
          </a:p>
          <a:p>
            <a:pPr marL="342900" lvl="0" indent="0" algn="l" rtl="0">
              <a:lnSpc>
                <a:spcPct val="115000"/>
              </a:lnSpc>
              <a:spcBef>
                <a:spcPts val="480"/>
              </a:spcBef>
              <a:spcAft>
                <a:spcPts val="0"/>
              </a:spcAft>
              <a:buNone/>
            </a:pPr>
            <a:r>
              <a:rPr lang="en" sz="2400"/>
              <a:t>Act as ISPs</a:t>
            </a:r>
            <a:endParaRPr sz="2400"/>
          </a:p>
          <a:p>
            <a:pPr marL="342900" lvl="0" indent="0" algn="l" rtl="0">
              <a:lnSpc>
                <a:spcPct val="115000"/>
              </a:lnSpc>
              <a:spcBef>
                <a:spcPts val="480"/>
              </a:spcBef>
              <a:spcAft>
                <a:spcPts val="0"/>
              </a:spcAft>
              <a:buNone/>
            </a:pPr>
            <a:r>
              <a:rPr lang="en" sz="2400"/>
              <a:t>Provide IP resources to universities</a:t>
            </a:r>
            <a:endParaRPr sz="2400"/>
          </a:p>
          <a:p>
            <a:pPr marL="0" lvl="0" indent="0" algn="l" rtl="0">
              <a:lnSpc>
                <a:spcPct val="115000"/>
              </a:lnSpc>
              <a:spcBef>
                <a:spcPts val="480"/>
              </a:spcBef>
              <a:spcAft>
                <a:spcPts val="0"/>
              </a:spcAft>
              <a:buNone/>
            </a:pPr>
            <a:r>
              <a:rPr lang="en" sz="2400">
                <a:solidFill>
                  <a:srgbClr val="FF0000"/>
                </a:solidFill>
              </a:rPr>
              <a:t>    </a:t>
            </a:r>
            <a:r>
              <a:rPr lang="en" sz="2400"/>
              <a:t>Negotiate Bandwidth agreements/Bulk purchase</a:t>
            </a:r>
            <a:endParaRPr sz="2400"/>
          </a:p>
          <a:p>
            <a:pPr marL="914400" lvl="0" indent="0" algn="l" rtl="0">
              <a:lnSpc>
                <a:spcPct val="115000"/>
              </a:lnSpc>
              <a:spcBef>
                <a:spcPts val="480"/>
              </a:spcBef>
              <a:spcAft>
                <a:spcPts val="0"/>
              </a:spcAft>
              <a:buNone/>
            </a:pPr>
            <a:endParaRPr sz="2400" b="1">
              <a:solidFill>
                <a:srgbClr val="FF0000"/>
              </a:solidFill>
            </a:endParaRPr>
          </a:p>
          <a:p>
            <a:pPr marL="457200" lvl="0" indent="0" algn="l" rtl="0">
              <a:lnSpc>
                <a:spcPct val="115000"/>
              </a:lnSpc>
              <a:spcBef>
                <a:spcPts val="480"/>
              </a:spcBef>
              <a:spcAft>
                <a:spcPts val="0"/>
              </a:spcAft>
              <a:buNone/>
            </a:pPr>
            <a:endParaRPr sz="2400" b="1"/>
          </a:p>
          <a:p>
            <a:pPr marL="457200" lvl="0" indent="0" algn="l" rtl="0">
              <a:lnSpc>
                <a:spcPct val="115000"/>
              </a:lnSpc>
              <a:spcBef>
                <a:spcPts val="480"/>
              </a:spcBef>
              <a:spcAft>
                <a:spcPts val="0"/>
              </a:spcAft>
              <a:buNone/>
            </a:pPr>
            <a:endParaRPr sz="2400" b="1">
              <a:solidFill>
                <a:srgbClr val="000000"/>
              </a:solidFill>
            </a:endParaRPr>
          </a:p>
          <a:p>
            <a:pPr marL="0" lvl="0" indent="0" algn="l" rtl="0">
              <a:lnSpc>
                <a:spcPct val="115000"/>
              </a:lnSpc>
              <a:spcBef>
                <a:spcPts val="480"/>
              </a:spcBef>
              <a:spcAft>
                <a:spcPts val="0"/>
              </a:spcAft>
              <a:buSzPts val="1100"/>
              <a:buNone/>
            </a:pPr>
            <a:endParaRPr sz="1800"/>
          </a:p>
          <a:p>
            <a:pPr marL="0" lvl="0" indent="0" algn="ctr" rtl="0">
              <a:spcBef>
                <a:spcPts val="0"/>
              </a:spcBef>
              <a:spcAft>
                <a:spcPts val="0"/>
              </a:spcAft>
              <a:buSzPts val="1100"/>
              <a:buNone/>
            </a:pPr>
            <a:endParaRPr sz="1800">
              <a:solidFill>
                <a:srgbClr val="333333"/>
              </a:solidFill>
            </a:endParaRPr>
          </a:p>
        </p:txBody>
      </p:sp>
      <p:sp>
        <p:nvSpPr>
          <p:cNvPr id="170" name="Google Shape;170;p31"/>
          <p:cNvSpPr txBox="1"/>
          <p:nvPr/>
        </p:nvSpPr>
        <p:spPr>
          <a:xfrm>
            <a:off x="3251343" y="85762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2"/>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National Research and Education Networks</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76" name="Google Shape;176;p32"/>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rgbClr val="595959"/>
              </a:solidFill>
            </a:endParaRPr>
          </a:p>
          <a:p>
            <a:pPr marL="457200" lvl="0" indent="-381000" algn="l" rtl="0">
              <a:lnSpc>
                <a:spcPct val="115000"/>
              </a:lnSpc>
              <a:spcBef>
                <a:spcPts val="1600"/>
              </a:spcBef>
              <a:spcAft>
                <a:spcPts val="0"/>
              </a:spcAft>
              <a:buClr>
                <a:srgbClr val="595959"/>
              </a:buClr>
              <a:buSzPts val="2400"/>
              <a:buFont typeface="Helvetica Neue"/>
              <a:buChar char="●"/>
            </a:pPr>
            <a:r>
              <a:rPr lang="en" sz="2400">
                <a:solidFill>
                  <a:srgbClr val="595959"/>
                </a:solidFill>
              </a:rPr>
              <a:t>New NREN formation  </a:t>
            </a:r>
            <a:endParaRPr sz="2400">
              <a:solidFill>
                <a:srgbClr val="595959"/>
              </a:solidFill>
            </a:endParaRPr>
          </a:p>
          <a:p>
            <a:pPr marL="457200" lvl="0" indent="-381000" algn="l" rtl="0">
              <a:lnSpc>
                <a:spcPct val="115000"/>
              </a:lnSpc>
              <a:spcBef>
                <a:spcPts val="0"/>
              </a:spcBef>
              <a:spcAft>
                <a:spcPts val="0"/>
              </a:spcAft>
              <a:buClr>
                <a:srgbClr val="595959"/>
              </a:buClr>
              <a:buSzPts val="2400"/>
              <a:buFont typeface="Helvetica Neue"/>
              <a:buChar char="●"/>
            </a:pPr>
            <a:r>
              <a:rPr lang="en" sz="2400">
                <a:solidFill>
                  <a:srgbClr val="595959"/>
                </a:solidFill>
              </a:rPr>
              <a:t>Growth of  existing NRENs</a:t>
            </a:r>
            <a:endParaRPr sz="2400">
              <a:solidFill>
                <a:srgbClr val="595959"/>
              </a:solidFill>
            </a:endParaRPr>
          </a:p>
          <a:p>
            <a:pPr marL="0" lvl="0" indent="0" algn="l" rtl="0">
              <a:lnSpc>
                <a:spcPct val="115000"/>
              </a:lnSpc>
              <a:spcBef>
                <a:spcPts val="1600"/>
              </a:spcBef>
              <a:spcAft>
                <a:spcPts val="0"/>
              </a:spcAft>
              <a:buClr>
                <a:schemeClr val="dk1"/>
              </a:buClr>
              <a:buSzPts val="1100"/>
              <a:buFont typeface="Arial"/>
              <a:buNone/>
            </a:pPr>
            <a:endParaRPr sz="2400">
              <a:solidFill>
                <a:srgbClr val="595959"/>
              </a:solidFill>
            </a:endParaRPr>
          </a:p>
          <a:p>
            <a:pPr marL="0" lvl="0" indent="0" algn="l" rtl="0">
              <a:lnSpc>
                <a:spcPct val="115000"/>
              </a:lnSpc>
              <a:spcBef>
                <a:spcPts val="1600"/>
              </a:spcBef>
              <a:spcAft>
                <a:spcPts val="0"/>
              </a:spcAft>
              <a:buClr>
                <a:schemeClr val="dk1"/>
              </a:buClr>
              <a:buSzPts val="1100"/>
              <a:buFont typeface="Arial"/>
              <a:buNone/>
            </a:pPr>
            <a:r>
              <a:rPr lang="en" sz="2400">
                <a:solidFill>
                  <a:srgbClr val="595959"/>
                </a:solidFill>
              </a:rPr>
              <a:t>will require IP Number Resources (it’s all about interconnection and service provision )</a:t>
            </a:r>
            <a:endParaRPr sz="2400" b="1">
              <a:solidFill>
                <a:srgbClr val="FF0000"/>
              </a:solidFill>
            </a:endParaRPr>
          </a:p>
          <a:p>
            <a:pPr marL="457200" lvl="0" indent="0" algn="l" rtl="0">
              <a:lnSpc>
                <a:spcPct val="115000"/>
              </a:lnSpc>
              <a:spcBef>
                <a:spcPts val="1600"/>
              </a:spcBef>
              <a:spcAft>
                <a:spcPts val="0"/>
              </a:spcAft>
              <a:buNone/>
            </a:pPr>
            <a:endParaRPr sz="2400" b="1"/>
          </a:p>
          <a:p>
            <a:pPr marL="457200" lvl="0" indent="0" algn="l" rtl="0">
              <a:lnSpc>
                <a:spcPct val="115000"/>
              </a:lnSpc>
              <a:spcBef>
                <a:spcPts val="480"/>
              </a:spcBef>
              <a:spcAft>
                <a:spcPts val="0"/>
              </a:spcAft>
              <a:buNone/>
            </a:pPr>
            <a:endParaRPr sz="2400" b="1">
              <a:solidFill>
                <a:srgbClr val="000000"/>
              </a:solidFill>
            </a:endParaRPr>
          </a:p>
          <a:p>
            <a:pPr marL="0" lvl="0" indent="0" algn="l" rtl="0">
              <a:lnSpc>
                <a:spcPct val="115000"/>
              </a:lnSpc>
              <a:spcBef>
                <a:spcPts val="480"/>
              </a:spcBef>
              <a:spcAft>
                <a:spcPts val="0"/>
              </a:spcAft>
              <a:buSzPts val="1100"/>
              <a:buNone/>
            </a:pPr>
            <a:endParaRPr sz="1800"/>
          </a:p>
          <a:p>
            <a:pPr marL="0" lvl="0" indent="0" algn="ctr" rtl="0">
              <a:spcBef>
                <a:spcPts val="0"/>
              </a:spcBef>
              <a:spcAft>
                <a:spcPts val="0"/>
              </a:spcAft>
              <a:buSzPts val="1100"/>
              <a:buNone/>
            </a:pPr>
            <a:endParaRPr sz="1800">
              <a:solidFill>
                <a:srgbClr val="333333"/>
              </a:solidFill>
            </a:endParaRPr>
          </a:p>
        </p:txBody>
      </p:sp>
      <p:sp>
        <p:nvSpPr>
          <p:cNvPr id="177" name="Google Shape;177;p32"/>
          <p:cNvSpPr txBox="1"/>
          <p:nvPr/>
        </p:nvSpPr>
        <p:spPr>
          <a:xfrm>
            <a:off x="3251343" y="85762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txBox="1">
            <a:spLocks noGrp="1"/>
          </p:cNvSpPr>
          <p:nvPr>
            <p:ph type="title"/>
          </p:nvPr>
        </p:nvSpPr>
        <p:spPr>
          <a:xfrm>
            <a:off x="154025" y="579775"/>
            <a:ext cx="8520600" cy="83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Changes within AFRINIC’s Resource Management landsacpe</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83" name="Google Shape;183;p33"/>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spcBef>
                <a:spcPts val="480"/>
              </a:spcBef>
              <a:spcAft>
                <a:spcPts val="0"/>
              </a:spcAft>
              <a:buNone/>
            </a:pPr>
            <a:endParaRPr sz="1800" b="1">
              <a:solidFill>
                <a:srgbClr val="FF0000"/>
              </a:solidFill>
            </a:endParaRPr>
          </a:p>
          <a:p>
            <a:pPr marL="0" lvl="0" indent="0" algn="l" rtl="0">
              <a:spcBef>
                <a:spcPts val="480"/>
              </a:spcBef>
              <a:spcAft>
                <a:spcPts val="0"/>
              </a:spcAft>
              <a:buNone/>
            </a:pPr>
            <a:r>
              <a:rPr lang="en" sz="1800" b="1">
                <a:solidFill>
                  <a:srgbClr val="FF0000"/>
                </a:solidFill>
              </a:rPr>
              <a:t>Phase 1 of IPv4 exhaustion </a:t>
            </a:r>
            <a:endParaRPr sz="1800" b="1">
              <a:solidFill>
                <a:srgbClr val="FF0000"/>
              </a:solidFill>
            </a:endParaRPr>
          </a:p>
          <a:p>
            <a:pPr marL="0" lvl="0" indent="0" algn="l" rtl="0">
              <a:spcBef>
                <a:spcPts val="480"/>
              </a:spcBef>
              <a:spcAft>
                <a:spcPts val="0"/>
              </a:spcAft>
              <a:buNone/>
            </a:pPr>
            <a:r>
              <a:rPr lang="en" sz="1800">
                <a:solidFill>
                  <a:srgbClr val="333333"/>
                </a:solidFill>
              </a:rPr>
              <a:t>1,849,600 /32s IPv4 left until  Phase 2</a:t>
            </a:r>
            <a:endParaRPr sz="1800">
              <a:solidFill>
                <a:srgbClr val="333333"/>
              </a:solidFill>
            </a:endParaRPr>
          </a:p>
          <a:p>
            <a:pPr marL="0" lvl="0" indent="0" algn="l" rtl="0">
              <a:spcBef>
                <a:spcPts val="480"/>
              </a:spcBef>
              <a:spcAft>
                <a:spcPts val="0"/>
              </a:spcAft>
              <a:buNone/>
            </a:pPr>
            <a:r>
              <a:rPr lang="en" sz="1800"/>
              <a:t>Prefix size that can be issued  /24 to /13</a:t>
            </a:r>
            <a:endParaRPr sz="1800" b="1">
              <a:solidFill>
                <a:srgbClr val="FF0000"/>
              </a:solidFill>
            </a:endParaRPr>
          </a:p>
          <a:p>
            <a:pPr marL="342900" lvl="0" indent="0" algn="l" rtl="0">
              <a:spcBef>
                <a:spcPts val="480"/>
              </a:spcBef>
              <a:spcAft>
                <a:spcPts val="0"/>
              </a:spcAft>
              <a:buClr>
                <a:schemeClr val="dk1"/>
              </a:buClr>
              <a:buSzPts val="1100"/>
              <a:buFont typeface="Arial"/>
              <a:buNone/>
            </a:pPr>
            <a:endParaRPr sz="1800"/>
          </a:p>
          <a:p>
            <a:pPr marL="0" lvl="0" indent="0" algn="ctr" rtl="0">
              <a:spcBef>
                <a:spcPts val="0"/>
              </a:spcBef>
              <a:spcAft>
                <a:spcPts val="0"/>
              </a:spcAft>
              <a:buSzPts val="1100"/>
              <a:buNone/>
            </a:pPr>
            <a:endParaRPr sz="1800">
              <a:solidFill>
                <a:srgbClr val="333333"/>
              </a:solidFill>
            </a:endParaRPr>
          </a:p>
        </p:txBody>
      </p:sp>
      <p:sp>
        <p:nvSpPr>
          <p:cNvPr id="184" name="Google Shape;184;p33"/>
          <p:cNvSpPr txBox="1"/>
          <p:nvPr/>
        </p:nvSpPr>
        <p:spPr>
          <a:xfrm>
            <a:off x="3251343" y="85762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4"/>
          <p:cNvSpPr txBox="1">
            <a:spLocks noGrp="1"/>
          </p:cNvSpPr>
          <p:nvPr>
            <p:ph type="title"/>
          </p:nvPr>
        </p:nvSpPr>
        <p:spPr>
          <a:xfrm>
            <a:off x="154025" y="579775"/>
            <a:ext cx="8520600" cy="83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Changes within AFRINIC’s Resource Management landscape</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90" name="Google Shape;190;p34"/>
          <p:cNvSpPr txBox="1">
            <a:spLocks noGrp="1"/>
          </p:cNvSpPr>
          <p:nvPr>
            <p:ph type="body" idx="1"/>
          </p:nvPr>
        </p:nvSpPr>
        <p:spPr>
          <a:xfrm>
            <a:off x="311700" y="1531775"/>
            <a:ext cx="8520600" cy="3496200"/>
          </a:xfrm>
          <a:prstGeom prst="rect">
            <a:avLst/>
          </a:prstGeom>
          <a:noFill/>
          <a:ln>
            <a:noFill/>
          </a:ln>
        </p:spPr>
        <p:txBody>
          <a:bodyPr spcFirstLastPara="1" wrap="square" lIns="91425" tIns="91425" rIns="91425" bIns="91425" anchor="t" anchorCtr="0">
            <a:noAutofit/>
          </a:bodyPr>
          <a:lstStyle/>
          <a:p>
            <a:pPr marL="0" lvl="0" indent="0" algn="l" rtl="0">
              <a:spcBef>
                <a:spcPts val="480"/>
              </a:spcBef>
              <a:spcAft>
                <a:spcPts val="0"/>
              </a:spcAft>
              <a:buNone/>
            </a:pPr>
            <a:endParaRPr sz="1800" b="1">
              <a:solidFill>
                <a:srgbClr val="FF0000"/>
              </a:solidFill>
            </a:endParaRPr>
          </a:p>
          <a:p>
            <a:pPr marL="0" lvl="0" indent="0" algn="l" rtl="0">
              <a:spcBef>
                <a:spcPts val="480"/>
              </a:spcBef>
              <a:spcAft>
                <a:spcPts val="0"/>
              </a:spcAft>
              <a:buSzPts val="1100"/>
              <a:buNone/>
            </a:pPr>
            <a:r>
              <a:rPr lang="en" sz="1800" b="1">
                <a:solidFill>
                  <a:srgbClr val="FF0000"/>
                </a:solidFill>
              </a:rPr>
              <a:t>Phase 2 of IPv4 exhaustion</a:t>
            </a:r>
            <a:endParaRPr sz="1800" b="1">
              <a:solidFill>
                <a:srgbClr val="FF0000"/>
              </a:solidFill>
            </a:endParaRPr>
          </a:p>
          <a:p>
            <a:pPr marL="0" lvl="0" indent="0" algn="l" rtl="0">
              <a:spcBef>
                <a:spcPts val="480"/>
              </a:spcBef>
              <a:spcAft>
                <a:spcPts val="0"/>
              </a:spcAft>
              <a:buSzPts val="1100"/>
              <a:buNone/>
            </a:pPr>
            <a:r>
              <a:rPr lang="en" sz="1800"/>
              <a:t>Available IPv4 Pool is /11</a:t>
            </a:r>
            <a:endParaRPr sz="1800"/>
          </a:p>
          <a:p>
            <a:pPr marL="0" lvl="0" indent="0" algn="l" rtl="0">
              <a:spcBef>
                <a:spcPts val="480"/>
              </a:spcBef>
              <a:spcAft>
                <a:spcPts val="0"/>
              </a:spcAft>
              <a:buSzPts val="1100"/>
              <a:buNone/>
            </a:pPr>
            <a:r>
              <a:rPr lang="en" sz="1800"/>
              <a:t>Prefix size that can be issued  /24 to /22</a:t>
            </a:r>
            <a:endParaRPr sz="1800"/>
          </a:p>
          <a:p>
            <a:pPr marL="342900" lvl="0" indent="-304800" algn="l" rtl="0">
              <a:spcBef>
                <a:spcPts val="480"/>
              </a:spcBef>
              <a:spcAft>
                <a:spcPts val="0"/>
              </a:spcAft>
              <a:buSzPts val="1800"/>
              <a:buFont typeface="Arial"/>
              <a:buChar char="●"/>
            </a:pPr>
            <a:r>
              <a:rPr lang="en" sz="1800" b="1"/>
              <a:t>Needs </a:t>
            </a:r>
            <a:endParaRPr sz="1800" b="1"/>
          </a:p>
          <a:p>
            <a:pPr marL="0" lvl="0" indent="0" algn="l" rtl="0">
              <a:spcBef>
                <a:spcPts val="480"/>
              </a:spcBef>
              <a:spcAft>
                <a:spcPts val="0"/>
              </a:spcAft>
              <a:buSzPts val="1100"/>
              <a:buNone/>
            </a:pPr>
            <a:r>
              <a:rPr lang="en" sz="1800"/>
              <a:t>8 months</a:t>
            </a:r>
            <a:endParaRPr sz="1800"/>
          </a:p>
          <a:p>
            <a:pPr marL="457200" lvl="0" indent="-342900" algn="l" rtl="0">
              <a:spcBef>
                <a:spcPts val="480"/>
              </a:spcBef>
              <a:spcAft>
                <a:spcPts val="0"/>
              </a:spcAft>
              <a:buSzPts val="1800"/>
              <a:buChar char="●"/>
            </a:pPr>
            <a:r>
              <a:rPr lang="en" sz="1800" b="1"/>
              <a:t>Eligibility for Additional resources </a:t>
            </a:r>
            <a:endParaRPr sz="1800" b="1"/>
          </a:p>
          <a:p>
            <a:pPr marL="0" lvl="0" indent="0" algn="l" rtl="0">
              <a:spcBef>
                <a:spcPts val="0"/>
              </a:spcBef>
              <a:spcAft>
                <a:spcPts val="0"/>
              </a:spcAft>
              <a:buSzPts val="1100"/>
              <a:buNone/>
            </a:pPr>
            <a:r>
              <a:rPr lang="en" sz="1800">
                <a:solidFill>
                  <a:srgbClr val="333333"/>
                </a:solidFill>
              </a:rPr>
              <a:t>90 % usage of all resources held</a:t>
            </a:r>
            <a:endParaRPr sz="1800">
              <a:solidFill>
                <a:srgbClr val="333333"/>
              </a:solidFill>
            </a:endParaRPr>
          </a:p>
          <a:p>
            <a:pPr marL="342900" lvl="0" indent="0" algn="l" rtl="0">
              <a:spcBef>
                <a:spcPts val="480"/>
              </a:spcBef>
              <a:spcAft>
                <a:spcPts val="0"/>
              </a:spcAft>
              <a:buSzPts val="1100"/>
              <a:buNone/>
            </a:pPr>
            <a:endParaRPr sz="1800"/>
          </a:p>
          <a:p>
            <a:pPr marL="0" lvl="0" indent="0" algn="ctr" rtl="0">
              <a:spcBef>
                <a:spcPts val="0"/>
              </a:spcBef>
              <a:spcAft>
                <a:spcPts val="0"/>
              </a:spcAft>
              <a:buSzPts val="1100"/>
              <a:buNone/>
            </a:pPr>
            <a:r>
              <a:rPr lang="en" sz="1800" b="1" i="1">
                <a:solidFill>
                  <a:srgbClr val="FF0000"/>
                </a:solidFill>
              </a:rPr>
              <a:t>AFRINIC is preparing to step in Phase 2  imminently</a:t>
            </a:r>
            <a:endParaRPr sz="1800" b="1" i="1">
              <a:solidFill>
                <a:srgbClr val="FF0000"/>
              </a:solidFill>
            </a:endParaRPr>
          </a:p>
        </p:txBody>
      </p:sp>
      <p:sp>
        <p:nvSpPr>
          <p:cNvPr id="191" name="Google Shape;191;p34"/>
          <p:cNvSpPr txBox="1"/>
          <p:nvPr/>
        </p:nvSpPr>
        <p:spPr>
          <a:xfrm>
            <a:off x="3251343" y="85762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5"/>
          <p:cNvSpPr txBox="1">
            <a:spLocks noGrp="1"/>
          </p:cNvSpPr>
          <p:nvPr>
            <p:ph type="title"/>
          </p:nvPr>
        </p:nvSpPr>
        <p:spPr>
          <a:xfrm>
            <a:off x="154025" y="579775"/>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974806"/>
              </a:buClr>
              <a:buSzPts val="2800"/>
              <a:buFont typeface="Helvetica Neue"/>
              <a:buNone/>
            </a:pPr>
            <a:r>
              <a:rPr lang="en" sz="2400">
                <a:solidFill>
                  <a:srgbClr val="974806"/>
                </a:solidFill>
              </a:rPr>
              <a:t>Can NRENs still grow?</a:t>
            </a:r>
            <a:endParaRPr sz="2400">
              <a:solidFill>
                <a:srgbClr val="974806"/>
              </a:solidFill>
            </a:endParaRPr>
          </a:p>
          <a:p>
            <a:pPr marL="0" marR="0" lvl="0" indent="0" algn="ctr" rtl="0">
              <a:spcBef>
                <a:spcPts val="0"/>
              </a:spcBef>
              <a:spcAft>
                <a:spcPts val="0"/>
              </a:spcAft>
              <a:buClr>
                <a:srgbClr val="974806"/>
              </a:buClr>
              <a:buSzPts val="2800"/>
              <a:buFont typeface="Helvetica Neue"/>
              <a:buNone/>
            </a:pPr>
            <a:endParaRPr sz="2400">
              <a:solidFill>
                <a:srgbClr val="974806"/>
              </a:solidFill>
            </a:endParaRPr>
          </a:p>
        </p:txBody>
      </p:sp>
      <p:sp>
        <p:nvSpPr>
          <p:cNvPr id="197" name="Google Shape;197;p35"/>
          <p:cNvSpPr txBox="1">
            <a:spLocks noGrp="1"/>
          </p:cNvSpPr>
          <p:nvPr>
            <p:ph type="body" idx="1"/>
          </p:nvPr>
        </p:nvSpPr>
        <p:spPr>
          <a:xfrm>
            <a:off x="311700" y="1049725"/>
            <a:ext cx="8520600" cy="397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sz="1800" b="1">
                <a:solidFill>
                  <a:srgbClr val="FF0000"/>
                </a:solidFill>
              </a:rPr>
              <a:t>NRENs that provide interconnection only to their members?</a:t>
            </a:r>
            <a:endParaRPr sz="1800" b="1">
              <a:solidFill>
                <a:srgbClr val="FF0000"/>
              </a:solidFill>
            </a:endParaRPr>
          </a:p>
          <a:p>
            <a:pPr marL="0" lvl="0" indent="0" algn="l" rtl="0">
              <a:spcBef>
                <a:spcPts val="0"/>
              </a:spcBef>
              <a:spcAft>
                <a:spcPts val="0"/>
              </a:spcAft>
              <a:buSzPts val="1100"/>
              <a:buNone/>
            </a:pPr>
            <a:endParaRPr sz="1800" b="1">
              <a:solidFill>
                <a:srgbClr val="FF0000"/>
              </a:solidFill>
            </a:endParaRPr>
          </a:p>
          <a:p>
            <a:pPr marL="0" lvl="0" indent="0" algn="l" rtl="0">
              <a:spcBef>
                <a:spcPts val="0"/>
              </a:spcBef>
              <a:spcAft>
                <a:spcPts val="0"/>
              </a:spcAft>
              <a:buSzPts val="1100"/>
              <a:buNone/>
            </a:pPr>
            <a:r>
              <a:rPr lang="en" sz="1800" b="1">
                <a:solidFill>
                  <a:srgbClr val="FF0000"/>
                </a:solidFill>
              </a:rPr>
              <a:t>IPv4 - YES</a:t>
            </a:r>
            <a:endParaRPr sz="1800" b="1">
              <a:solidFill>
                <a:srgbClr val="FF0000"/>
              </a:solidFill>
            </a:endParaRPr>
          </a:p>
          <a:p>
            <a:pPr marL="0" lvl="0" indent="0" algn="l" rtl="0">
              <a:spcBef>
                <a:spcPts val="0"/>
              </a:spcBef>
              <a:spcAft>
                <a:spcPts val="0"/>
              </a:spcAft>
              <a:buSzPts val="1100"/>
              <a:buNone/>
            </a:pPr>
            <a:r>
              <a:rPr lang="en" sz="1800" b="1">
                <a:solidFill>
                  <a:srgbClr val="FF0000"/>
                </a:solidFill>
              </a:rPr>
              <a:t>IPv6 - YES</a:t>
            </a:r>
            <a:endParaRPr sz="1800" b="1">
              <a:solidFill>
                <a:srgbClr val="FF0000"/>
              </a:solidFill>
            </a:endParaRPr>
          </a:p>
          <a:p>
            <a:pPr marL="0" lvl="0" indent="0" algn="l" rtl="0">
              <a:spcBef>
                <a:spcPts val="0"/>
              </a:spcBef>
              <a:spcAft>
                <a:spcPts val="0"/>
              </a:spcAft>
              <a:buSzPts val="1100"/>
              <a:buNone/>
            </a:pPr>
            <a:endParaRPr sz="1800" b="1">
              <a:solidFill>
                <a:srgbClr val="FF0000"/>
              </a:solidFill>
            </a:endParaRPr>
          </a:p>
          <a:p>
            <a:pPr marL="0" lvl="0" indent="0" algn="l" rtl="0">
              <a:spcBef>
                <a:spcPts val="0"/>
              </a:spcBef>
              <a:spcAft>
                <a:spcPts val="0"/>
              </a:spcAft>
              <a:buSzPts val="1100"/>
              <a:buNone/>
            </a:pPr>
            <a:r>
              <a:rPr lang="en" sz="1800" b="1">
                <a:solidFill>
                  <a:srgbClr val="FF0000"/>
                </a:solidFill>
              </a:rPr>
              <a:t>NRENs that provide IP Resources to their members?</a:t>
            </a:r>
            <a:endParaRPr sz="1800" b="1">
              <a:solidFill>
                <a:srgbClr val="FF0000"/>
              </a:solidFill>
            </a:endParaRPr>
          </a:p>
          <a:p>
            <a:pPr marL="0" lvl="0" indent="0" algn="l" rtl="0">
              <a:spcBef>
                <a:spcPts val="0"/>
              </a:spcBef>
              <a:spcAft>
                <a:spcPts val="0"/>
              </a:spcAft>
              <a:buSzPts val="1100"/>
              <a:buNone/>
            </a:pPr>
            <a:endParaRPr sz="1800" b="1">
              <a:solidFill>
                <a:srgbClr val="FF0000"/>
              </a:solidFill>
            </a:endParaRPr>
          </a:p>
          <a:p>
            <a:pPr marL="0" lvl="0" indent="0" algn="l" rtl="0">
              <a:spcBef>
                <a:spcPts val="0"/>
              </a:spcBef>
              <a:spcAft>
                <a:spcPts val="0"/>
              </a:spcAft>
              <a:buSzPts val="1100"/>
              <a:buNone/>
            </a:pPr>
            <a:r>
              <a:rPr lang="en" sz="1800" b="1">
                <a:solidFill>
                  <a:srgbClr val="FF0000"/>
                </a:solidFill>
              </a:rPr>
              <a:t>IPv4 - Possibly by getting /22s of IPv4 from AFRINIC in Phase 2 any number of times or </a:t>
            </a:r>
            <a:endParaRPr sz="1800" b="1">
              <a:solidFill>
                <a:srgbClr val="FF0000"/>
              </a:solidFill>
            </a:endParaRPr>
          </a:p>
          <a:p>
            <a:pPr marL="457200" lvl="0" indent="-342900" algn="l" rtl="0">
              <a:spcBef>
                <a:spcPts val="0"/>
              </a:spcBef>
              <a:spcAft>
                <a:spcPts val="0"/>
              </a:spcAft>
              <a:buClr>
                <a:srgbClr val="FF0000"/>
              </a:buClr>
              <a:buSzPts val="1800"/>
              <a:buChar char="-"/>
            </a:pPr>
            <a:r>
              <a:rPr lang="en" sz="1800" b="1">
                <a:solidFill>
                  <a:srgbClr val="FF0000"/>
                </a:solidFill>
              </a:rPr>
              <a:t>Buying IPv4 space($$) from the IPv4 market</a:t>
            </a:r>
            <a:endParaRPr sz="1800" b="1">
              <a:solidFill>
                <a:srgbClr val="FF0000"/>
              </a:solidFill>
            </a:endParaRPr>
          </a:p>
          <a:p>
            <a:pPr marL="0" lvl="0" indent="0" algn="l" rtl="0">
              <a:spcBef>
                <a:spcPts val="0"/>
              </a:spcBef>
              <a:spcAft>
                <a:spcPts val="0"/>
              </a:spcAft>
              <a:buSzPts val="1100"/>
              <a:buNone/>
            </a:pPr>
            <a:endParaRPr sz="1800" b="1">
              <a:solidFill>
                <a:srgbClr val="FF0000"/>
              </a:solidFill>
            </a:endParaRPr>
          </a:p>
          <a:p>
            <a:pPr marL="0" lvl="0" indent="0" algn="l" rtl="0">
              <a:spcBef>
                <a:spcPts val="0"/>
              </a:spcBef>
              <a:spcAft>
                <a:spcPts val="0"/>
              </a:spcAft>
              <a:buSzPts val="1100"/>
              <a:buNone/>
            </a:pPr>
            <a:r>
              <a:rPr lang="en" sz="1800" b="1">
                <a:solidFill>
                  <a:srgbClr val="FF0000"/>
                </a:solidFill>
              </a:rPr>
              <a:t>IPv6 - YES</a:t>
            </a:r>
            <a:endParaRPr sz="1800" b="1">
              <a:solidFill>
                <a:srgbClr val="FF0000"/>
              </a:solidFill>
            </a:endParaRPr>
          </a:p>
          <a:p>
            <a:pPr marL="0" lvl="0" indent="0" algn="ctr" rtl="0">
              <a:spcBef>
                <a:spcPts val="0"/>
              </a:spcBef>
              <a:spcAft>
                <a:spcPts val="0"/>
              </a:spcAft>
              <a:buSzPts val="1100"/>
              <a:buNone/>
            </a:pPr>
            <a:endParaRPr sz="1800" b="1">
              <a:solidFill>
                <a:srgbClr val="000000"/>
              </a:solidFill>
            </a:endParaRPr>
          </a:p>
        </p:txBody>
      </p:sp>
      <p:sp>
        <p:nvSpPr>
          <p:cNvPr id="198" name="Google Shape;198;p35"/>
          <p:cNvSpPr txBox="1"/>
          <p:nvPr/>
        </p:nvSpPr>
        <p:spPr>
          <a:xfrm>
            <a:off x="1304243" y="823875"/>
            <a:ext cx="184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IS15">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1246</Words>
  <Application>Microsoft Macintosh PowerPoint</Application>
  <PresentationFormat>On-screen Show (16:9)</PresentationFormat>
  <Paragraphs>160</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Calibri</vt:lpstr>
      <vt:lpstr>Arial</vt:lpstr>
      <vt:lpstr>Helvetica Neue</vt:lpstr>
      <vt:lpstr>Noto Sans Symbols</vt:lpstr>
      <vt:lpstr>Simple Light</vt:lpstr>
      <vt:lpstr>AIS15</vt:lpstr>
      <vt:lpstr>PowerPoint Presentation</vt:lpstr>
      <vt:lpstr>AFRINIC </vt:lpstr>
      <vt:lpstr>Education - Membership Statistics </vt:lpstr>
      <vt:lpstr>Additional Benefits to RENs </vt:lpstr>
      <vt:lpstr>National Research and Education Networks </vt:lpstr>
      <vt:lpstr>National Research and Education Networks </vt:lpstr>
      <vt:lpstr>Changes within AFRINIC’s Resource Management landsacpe </vt:lpstr>
      <vt:lpstr>Changes within AFRINIC’s Resource Management landscape </vt:lpstr>
      <vt:lpstr>Can NRENs still grow? </vt:lpstr>
      <vt:lpstr>What should NRENs do? </vt:lpstr>
      <vt:lpstr>Internet Number Resource Management </vt:lpstr>
      <vt:lpstr>Internet Number Resource Management </vt:lpstr>
      <vt:lpstr>AFRINIC Internet Routing Registry(IRR) </vt:lpstr>
      <vt:lpstr>AFRINIC Internet Routing Registry(IRR) </vt:lpstr>
      <vt:lpstr>Internet Routing Registry(IRR) </vt:lpstr>
      <vt:lpstr>Resource Public Key Infrastructure(RPKI) </vt:lpstr>
      <vt:lpstr>Resource Public Key Infrastructure(RPKI) </vt:lpstr>
      <vt:lpstr>RIPE Atlas Probes </vt:lpstr>
      <vt:lpstr>How to host an  Atlas Probes </vt:lpstr>
      <vt:lpstr>Policy Development Process </vt:lpstr>
      <vt:lpstr>Capacity Building - IPv6  </vt:lpstr>
      <vt:lpstr>Recommendations  </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2019-11-01T05:30:42Z</dcterms:modified>
</cp:coreProperties>
</file>