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258" r:id="rId3"/>
    <p:sldId id="259" r:id="rId4"/>
    <p:sldId id="263" r:id="rId5"/>
    <p:sldId id="260" r:id="rId6"/>
    <p:sldId id="261" r:id="rId7"/>
    <p:sldId id="262" r:id="rId8"/>
    <p:sldId id="264" r:id="rId9"/>
    <p:sldId id="265" r:id="rId10"/>
    <p:sldId id="266" r:id="rId11"/>
    <p:sldId id="267" r:id="rId12"/>
    <p:sldId id="268" r:id="rId13"/>
    <p:sldId id="269" r:id="rId14"/>
    <p:sldId id="270" r:id="rId15"/>
    <p:sldId id="272" r:id="rId16"/>
    <p:sldId id="271" r:id="rId17"/>
    <p:sldId id="273" r:id="rId18"/>
    <p:sldId id="274" r:id="rId19"/>
    <p:sldId id="275" r:id="rId20"/>
    <p:sldId id="276" r:id="rId21"/>
    <p:sldId id="277" r:id="rId22"/>
    <p:sldId id="278" r:id="rId23"/>
    <p:sldId id="279" r:id="rId24"/>
    <p:sldId id="280" r:id="rId25"/>
    <p:sldId id="281" r:id="rId26"/>
    <p:sldId id="282" r:id="rId27"/>
    <p:sldId id="28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817AC20-A92B-4514-8D58-1BD99CF82CD6}" type="datetimeFigureOut">
              <a:rPr lang="en-ZW" smtClean="0"/>
              <a:pPr/>
              <a:t>3/11/2021</a:t>
            </a:fld>
            <a:endParaRPr lang="en-ZW"/>
          </a:p>
        </p:txBody>
      </p:sp>
      <p:sp>
        <p:nvSpPr>
          <p:cNvPr id="5" name="Footer Placeholder 4"/>
          <p:cNvSpPr>
            <a:spLocks noGrp="1"/>
          </p:cNvSpPr>
          <p:nvPr>
            <p:ph type="ftr" sz="quarter" idx="11"/>
          </p:nvPr>
        </p:nvSpPr>
        <p:spPr>
          <a:xfrm>
            <a:off x="2692397" y="5037663"/>
            <a:ext cx="5214635" cy="279400"/>
          </a:xfrm>
        </p:spPr>
        <p:txBody>
          <a:bodyPr/>
          <a:lstStyle/>
          <a:p>
            <a:endParaRPr lang="en-ZW"/>
          </a:p>
        </p:txBody>
      </p:sp>
      <p:sp>
        <p:nvSpPr>
          <p:cNvPr id="6" name="Slide Number Placeholder 5"/>
          <p:cNvSpPr>
            <a:spLocks noGrp="1"/>
          </p:cNvSpPr>
          <p:nvPr>
            <p:ph type="sldNum" sz="quarter" idx="12"/>
          </p:nvPr>
        </p:nvSpPr>
        <p:spPr>
          <a:xfrm>
            <a:off x="8956900" y="5037663"/>
            <a:ext cx="551167" cy="279400"/>
          </a:xfrm>
        </p:spPr>
        <p:txBody>
          <a:bodyPr/>
          <a:lstStyle/>
          <a:p>
            <a:fld id="{DEE63E39-3F6F-46CC-9A3D-95FC0F48AC0A}" type="slidenum">
              <a:rPr lang="en-ZW" smtClean="0"/>
              <a:pPr/>
              <a:t>‹#›</a:t>
            </a:fld>
            <a:endParaRPr lang="en-ZW"/>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638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17AC20-A92B-4514-8D58-1BD99CF82CD6}" type="datetimeFigureOut">
              <a:rPr lang="en-ZW" smtClean="0"/>
              <a:pPr/>
              <a:t>3/11/2021</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DEE63E39-3F6F-46CC-9A3D-95FC0F48AC0A}" type="slidenum">
              <a:rPr lang="en-ZW" smtClean="0"/>
              <a:pPr/>
              <a:t>‹#›</a:t>
            </a:fld>
            <a:endParaRPr lang="en-ZW"/>
          </a:p>
        </p:txBody>
      </p:sp>
    </p:spTree>
    <p:extLst>
      <p:ext uri="{BB962C8B-B14F-4D97-AF65-F5344CB8AC3E}">
        <p14:creationId xmlns:p14="http://schemas.microsoft.com/office/powerpoint/2010/main" val="624458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17AC20-A92B-4514-8D58-1BD99CF82CD6}" type="datetimeFigureOut">
              <a:rPr lang="en-ZW" smtClean="0"/>
              <a:pPr/>
              <a:t>3/11/2021</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DEE63E39-3F6F-46CC-9A3D-95FC0F48AC0A}" type="slidenum">
              <a:rPr lang="en-ZW" smtClean="0"/>
              <a:pPr/>
              <a:t>‹#›</a:t>
            </a:fld>
            <a:endParaRPr lang="en-ZW"/>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509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17AC20-A92B-4514-8D58-1BD99CF82CD6}" type="datetimeFigureOut">
              <a:rPr lang="en-ZW" smtClean="0"/>
              <a:pPr/>
              <a:t>3/11/2021</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DEE63E39-3F6F-46CC-9A3D-95FC0F48AC0A}" type="slidenum">
              <a:rPr lang="en-ZW" smtClean="0"/>
              <a:pPr/>
              <a:t>‹#›</a:t>
            </a:fld>
            <a:endParaRPr lang="en-ZW"/>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8006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17AC20-A92B-4514-8D58-1BD99CF82CD6}" type="datetimeFigureOut">
              <a:rPr lang="en-ZW" smtClean="0"/>
              <a:pPr/>
              <a:t>3/11/2021</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DEE63E39-3F6F-46CC-9A3D-95FC0F48AC0A}" type="slidenum">
              <a:rPr lang="en-ZW" smtClean="0"/>
              <a:pPr/>
              <a:t>‹#›</a:t>
            </a:fld>
            <a:endParaRPr lang="en-ZW"/>
          </a:p>
        </p:txBody>
      </p:sp>
    </p:spTree>
    <p:extLst>
      <p:ext uri="{BB962C8B-B14F-4D97-AF65-F5344CB8AC3E}">
        <p14:creationId xmlns:p14="http://schemas.microsoft.com/office/powerpoint/2010/main" val="3882377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17AC20-A92B-4514-8D58-1BD99CF82CD6}" type="datetimeFigureOut">
              <a:rPr lang="en-ZW" smtClean="0"/>
              <a:pPr/>
              <a:t>3/11/2021</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DEE63E39-3F6F-46CC-9A3D-95FC0F48AC0A}" type="slidenum">
              <a:rPr lang="en-ZW" smtClean="0"/>
              <a:pPr/>
              <a:t>‹#›</a:t>
            </a:fld>
            <a:endParaRPr lang="en-ZW"/>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3875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17AC20-A92B-4514-8D58-1BD99CF82CD6}" type="datetimeFigureOut">
              <a:rPr lang="en-ZW" smtClean="0"/>
              <a:pPr/>
              <a:t>3/11/2021</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DEE63E39-3F6F-46CC-9A3D-95FC0F48AC0A}" type="slidenum">
              <a:rPr lang="en-ZW" smtClean="0"/>
              <a:pPr/>
              <a:t>‹#›</a:t>
            </a:fld>
            <a:endParaRPr lang="en-ZW"/>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5233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17AC20-A92B-4514-8D58-1BD99CF82CD6}" type="datetimeFigureOut">
              <a:rPr lang="en-ZW" smtClean="0"/>
              <a:pPr/>
              <a:t>3/11/2021</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DEE63E39-3F6F-46CC-9A3D-95FC0F48AC0A}" type="slidenum">
              <a:rPr lang="en-ZW" smtClean="0"/>
              <a:pPr/>
              <a:t>‹#›</a:t>
            </a:fld>
            <a:endParaRPr lang="en-ZW"/>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6900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17AC20-A92B-4514-8D58-1BD99CF82CD6}" type="datetimeFigureOut">
              <a:rPr lang="en-ZW" smtClean="0"/>
              <a:pPr/>
              <a:t>3/11/2021</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DEE63E39-3F6F-46CC-9A3D-95FC0F48AC0A}" type="slidenum">
              <a:rPr lang="en-ZW" smtClean="0"/>
              <a:pPr/>
              <a:t>‹#›</a:t>
            </a:fld>
            <a:endParaRPr lang="en-ZW"/>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3767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17AC20-A92B-4514-8D58-1BD99CF82CD6}" type="datetimeFigureOut">
              <a:rPr lang="en-ZW" smtClean="0"/>
              <a:pPr/>
              <a:t>3/11/2021</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DEE63E39-3F6F-46CC-9A3D-95FC0F48AC0A}" type="slidenum">
              <a:rPr lang="en-ZW" smtClean="0"/>
              <a:pPr/>
              <a:t>‹#›</a:t>
            </a:fld>
            <a:endParaRPr lang="en-ZW"/>
          </a:p>
        </p:txBody>
      </p:sp>
    </p:spTree>
    <p:extLst>
      <p:ext uri="{BB962C8B-B14F-4D97-AF65-F5344CB8AC3E}">
        <p14:creationId xmlns:p14="http://schemas.microsoft.com/office/powerpoint/2010/main" val="1841794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17AC20-A92B-4514-8D58-1BD99CF82CD6}" type="datetimeFigureOut">
              <a:rPr lang="en-ZW" smtClean="0"/>
              <a:pPr/>
              <a:t>3/11/2021</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DEE63E39-3F6F-46CC-9A3D-95FC0F48AC0A}" type="slidenum">
              <a:rPr lang="en-ZW" smtClean="0"/>
              <a:pPr/>
              <a:t>‹#›</a:t>
            </a:fld>
            <a:endParaRPr lang="en-ZW"/>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8807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17AC20-A92B-4514-8D58-1BD99CF82CD6}" type="datetimeFigureOut">
              <a:rPr lang="en-ZW" smtClean="0"/>
              <a:pPr/>
              <a:t>3/11/2021</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DEE63E39-3F6F-46CC-9A3D-95FC0F48AC0A}" type="slidenum">
              <a:rPr lang="en-ZW" smtClean="0"/>
              <a:pPr/>
              <a:t>‹#›</a:t>
            </a:fld>
            <a:endParaRPr lang="en-ZW"/>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2773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17AC20-A92B-4514-8D58-1BD99CF82CD6}" type="datetimeFigureOut">
              <a:rPr lang="en-ZW" smtClean="0"/>
              <a:pPr/>
              <a:t>3/11/2021</a:t>
            </a:fld>
            <a:endParaRPr lang="en-ZW"/>
          </a:p>
        </p:txBody>
      </p:sp>
      <p:sp>
        <p:nvSpPr>
          <p:cNvPr id="8" name="Footer Placeholder 7"/>
          <p:cNvSpPr>
            <a:spLocks noGrp="1"/>
          </p:cNvSpPr>
          <p:nvPr>
            <p:ph type="ftr" sz="quarter" idx="11"/>
          </p:nvPr>
        </p:nvSpPr>
        <p:spPr/>
        <p:txBody>
          <a:bodyPr/>
          <a:lstStyle/>
          <a:p>
            <a:endParaRPr lang="en-ZW"/>
          </a:p>
        </p:txBody>
      </p:sp>
      <p:sp>
        <p:nvSpPr>
          <p:cNvPr id="9" name="Slide Number Placeholder 8"/>
          <p:cNvSpPr>
            <a:spLocks noGrp="1"/>
          </p:cNvSpPr>
          <p:nvPr>
            <p:ph type="sldNum" sz="quarter" idx="12"/>
          </p:nvPr>
        </p:nvSpPr>
        <p:spPr/>
        <p:txBody>
          <a:bodyPr/>
          <a:lstStyle/>
          <a:p>
            <a:fld id="{DEE63E39-3F6F-46CC-9A3D-95FC0F48AC0A}" type="slidenum">
              <a:rPr lang="en-ZW" smtClean="0"/>
              <a:pPr/>
              <a:t>‹#›</a:t>
            </a:fld>
            <a:endParaRPr lang="en-ZW"/>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2047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17AC20-A92B-4514-8D58-1BD99CF82CD6}" type="datetimeFigureOut">
              <a:rPr lang="en-ZW" smtClean="0"/>
              <a:pPr/>
              <a:t>3/11/2021</a:t>
            </a:fld>
            <a:endParaRPr lang="en-ZW"/>
          </a:p>
        </p:txBody>
      </p:sp>
      <p:sp>
        <p:nvSpPr>
          <p:cNvPr id="4" name="Footer Placeholder 3"/>
          <p:cNvSpPr>
            <a:spLocks noGrp="1"/>
          </p:cNvSpPr>
          <p:nvPr>
            <p:ph type="ftr" sz="quarter" idx="11"/>
          </p:nvPr>
        </p:nvSpPr>
        <p:spPr/>
        <p:txBody>
          <a:bodyPr/>
          <a:lstStyle/>
          <a:p>
            <a:endParaRPr lang="en-ZW"/>
          </a:p>
        </p:txBody>
      </p:sp>
      <p:sp>
        <p:nvSpPr>
          <p:cNvPr id="5" name="Slide Number Placeholder 4"/>
          <p:cNvSpPr>
            <a:spLocks noGrp="1"/>
          </p:cNvSpPr>
          <p:nvPr>
            <p:ph type="sldNum" sz="quarter" idx="12"/>
          </p:nvPr>
        </p:nvSpPr>
        <p:spPr/>
        <p:txBody>
          <a:bodyPr/>
          <a:lstStyle/>
          <a:p>
            <a:fld id="{DEE63E39-3F6F-46CC-9A3D-95FC0F48AC0A}" type="slidenum">
              <a:rPr lang="en-ZW" smtClean="0"/>
              <a:pPr/>
              <a:t>‹#›</a:t>
            </a:fld>
            <a:endParaRPr lang="en-ZW"/>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0402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17AC20-A92B-4514-8D58-1BD99CF82CD6}" type="datetimeFigureOut">
              <a:rPr lang="en-ZW" smtClean="0"/>
              <a:pPr/>
              <a:t>3/11/2021</a:t>
            </a:fld>
            <a:endParaRPr lang="en-ZW"/>
          </a:p>
        </p:txBody>
      </p:sp>
      <p:sp>
        <p:nvSpPr>
          <p:cNvPr id="3" name="Footer Placeholder 2"/>
          <p:cNvSpPr>
            <a:spLocks noGrp="1"/>
          </p:cNvSpPr>
          <p:nvPr>
            <p:ph type="ftr" sz="quarter" idx="11"/>
          </p:nvPr>
        </p:nvSpPr>
        <p:spPr/>
        <p:txBody>
          <a:bodyPr/>
          <a:lstStyle/>
          <a:p>
            <a:endParaRPr lang="en-ZW"/>
          </a:p>
        </p:txBody>
      </p:sp>
      <p:sp>
        <p:nvSpPr>
          <p:cNvPr id="4" name="Slide Number Placeholder 3"/>
          <p:cNvSpPr>
            <a:spLocks noGrp="1"/>
          </p:cNvSpPr>
          <p:nvPr>
            <p:ph type="sldNum" sz="quarter" idx="12"/>
          </p:nvPr>
        </p:nvSpPr>
        <p:spPr/>
        <p:txBody>
          <a:bodyPr/>
          <a:lstStyle/>
          <a:p>
            <a:fld id="{DEE63E39-3F6F-46CC-9A3D-95FC0F48AC0A}" type="slidenum">
              <a:rPr lang="en-ZW" smtClean="0"/>
              <a:pPr/>
              <a:t>‹#›</a:t>
            </a:fld>
            <a:endParaRPr lang="en-ZW"/>
          </a:p>
        </p:txBody>
      </p:sp>
    </p:spTree>
    <p:extLst>
      <p:ext uri="{BB962C8B-B14F-4D97-AF65-F5344CB8AC3E}">
        <p14:creationId xmlns:p14="http://schemas.microsoft.com/office/powerpoint/2010/main" val="1896365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17AC20-A92B-4514-8D58-1BD99CF82CD6}" type="datetimeFigureOut">
              <a:rPr lang="en-ZW" smtClean="0"/>
              <a:pPr/>
              <a:t>3/11/2021</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DEE63E39-3F6F-46CC-9A3D-95FC0F48AC0A}" type="slidenum">
              <a:rPr lang="en-ZW" smtClean="0"/>
              <a:pPr/>
              <a:t>‹#›</a:t>
            </a:fld>
            <a:endParaRPr lang="en-ZW"/>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140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17AC20-A92B-4514-8D58-1BD99CF82CD6}" type="datetimeFigureOut">
              <a:rPr lang="en-ZW" smtClean="0"/>
              <a:pPr/>
              <a:t>3/11/2021</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DEE63E39-3F6F-46CC-9A3D-95FC0F48AC0A}" type="slidenum">
              <a:rPr lang="en-ZW" smtClean="0"/>
              <a:pPr/>
              <a:t>‹#›</a:t>
            </a:fld>
            <a:endParaRPr lang="en-ZW"/>
          </a:p>
        </p:txBody>
      </p:sp>
    </p:spTree>
    <p:extLst>
      <p:ext uri="{BB962C8B-B14F-4D97-AF65-F5344CB8AC3E}">
        <p14:creationId xmlns:p14="http://schemas.microsoft.com/office/powerpoint/2010/main" val="557444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17AC20-A92B-4514-8D58-1BD99CF82CD6}" type="datetimeFigureOut">
              <a:rPr lang="en-ZW" smtClean="0"/>
              <a:pPr/>
              <a:t>3/11/2021</a:t>
            </a:fld>
            <a:endParaRPr lang="en-ZW"/>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ZW"/>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EE63E39-3F6F-46CC-9A3D-95FC0F48AC0A}" type="slidenum">
              <a:rPr lang="en-ZW" smtClean="0"/>
              <a:pPr/>
              <a:t>‹#›</a:t>
            </a:fld>
            <a:endParaRPr lang="en-ZW"/>
          </a:p>
        </p:txBody>
      </p:sp>
    </p:spTree>
    <p:extLst>
      <p:ext uri="{BB962C8B-B14F-4D97-AF65-F5344CB8AC3E}">
        <p14:creationId xmlns:p14="http://schemas.microsoft.com/office/powerpoint/2010/main" val="280903463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A491B3-713D-4FC9-A818-01F3617268F5}"/>
              </a:ext>
            </a:extLst>
          </p:cNvPr>
          <p:cNvSpPr>
            <a:spLocks noGrp="1"/>
          </p:cNvSpPr>
          <p:nvPr>
            <p:ph type="ctrTitle"/>
          </p:nvPr>
        </p:nvSpPr>
        <p:spPr>
          <a:xfrm>
            <a:off x="2692398" y="1678675"/>
            <a:ext cx="6796159" cy="1621117"/>
          </a:xfrm>
        </p:spPr>
        <p:txBody>
          <a:bodyPr/>
          <a:lstStyle/>
          <a:p>
            <a:r>
              <a:rPr lang="en-ZW" sz="2400" b="1" dirty="0" smtClean="0"/>
              <a:t/>
            </a:r>
            <a:br>
              <a:rPr lang="en-ZW" sz="2400" b="1" dirty="0" smtClean="0"/>
            </a:br>
            <a:r>
              <a:rPr lang="en-ZW" sz="2400" b="1" dirty="0" smtClean="0"/>
              <a:t/>
            </a:r>
            <a:br>
              <a:rPr lang="en-ZW" sz="2400" b="1" dirty="0" smtClean="0"/>
            </a:br>
            <a:r>
              <a:rPr lang="en-ZW" sz="2400" b="1" dirty="0" smtClean="0"/>
              <a:t/>
            </a:r>
            <a:br>
              <a:rPr lang="en-ZW" sz="2400" b="1" dirty="0" smtClean="0"/>
            </a:br>
            <a:r>
              <a:rPr lang="en-ZW" sz="2400" b="1" dirty="0" smtClean="0"/>
              <a:t/>
            </a:r>
            <a:br>
              <a:rPr lang="en-ZW" sz="2400" b="1" dirty="0" smtClean="0"/>
            </a:br>
            <a:r>
              <a:rPr lang="en-ZW" sz="2400" b="1" dirty="0" smtClean="0"/>
              <a:t/>
            </a:r>
            <a:br>
              <a:rPr lang="en-ZW" sz="2400" b="1" dirty="0" smtClean="0"/>
            </a:br>
            <a:r>
              <a:rPr lang="en-ZW" sz="2400" b="1" dirty="0" smtClean="0"/>
              <a:t/>
            </a:r>
            <a:br>
              <a:rPr lang="en-ZW" sz="2400" b="1" dirty="0" smtClean="0"/>
            </a:br>
            <a:r>
              <a:rPr lang="en-ZW" sz="2400" b="1" dirty="0" smtClean="0"/>
              <a:t/>
            </a:r>
            <a:br>
              <a:rPr lang="en-ZW" sz="2400" b="1" dirty="0" smtClean="0"/>
            </a:br>
            <a:r>
              <a:rPr lang="en-ZW" sz="2400" b="1" dirty="0" smtClean="0"/>
              <a:t/>
            </a:r>
            <a:br>
              <a:rPr lang="en-ZW" sz="2400" b="1" dirty="0" smtClean="0"/>
            </a:br>
            <a:r>
              <a:rPr lang="en-ZW" sz="2400" b="1" dirty="0" smtClean="0"/>
              <a:t/>
            </a:r>
            <a:br>
              <a:rPr lang="en-ZW" sz="2400" b="1" dirty="0" smtClean="0"/>
            </a:br>
            <a:r>
              <a:rPr lang="en-ZW" sz="2400" b="1" dirty="0" smtClean="0"/>
              <a:t/>
            </a:r>
            <a:br>
              <a:rPr lang="en-ZW" sz="2400" b="1" dirty="0" smtClean="0"/>
            </a:br>
            <a:r>
              <a:rPr lang="en-ZW" sz="2400" b="1" dirty="0" smtClean="0"/>
              <a:t/>
            </a:r>
            <a:br>
              <a:rPr lang="en-ZW" sz="2400" b="1" dirty="0" smtClean="0"/>
            </a:br>
            <a:r>
              <a:rPr lang="en-ZW" sz="2400" b="1" dirty="0" smtClean="0"/>
              <a:t/>
            </a:r>
            <a:br>
              <a:rPr lang="en-ZW" sz="2400" b="1" dirty="0" smtClean="0"/>
            </a:br>
            <a:r>
              <a:rPr lang="en-ZW" sz="2400" b="1" dirty="0" smtClean="0"/>
              <a:t/>
            </a:r>
            <a:br>
              <a:rPr lang="en-ZW" sz="2400" b="1" dirty="0" smtClean="0"/>
            </a:br>
            <a:r>
              <a:rPr lang="en-ZW" sz="2400" b="1" dirty="0" smtClean="0"/>
              <a:t/>
            </a:r>
            <a:br>
              <a:rPr lang="en-ZW" sz="2400" b="1" dirty="0" smtClean="0"/>
            </a:br>
            <a:r>
              <a:rPr lang="en-ZW" sz="2400" b="1" dirty="0" smtClean="0"/>
              <a:t/>
            </a:r>
            <a:br>
              <a:rPr lang="en-ZW" sz="2400" b="1" dirty="0" smtClean="0"/>
            </a:br>
            <a:r>
              <a:rPr lang="en-ZW" sz="2400" b="1" dirty="0" smtClean="0"/>
              <a:t/>
            </a:r>
            <a:br>
              <a:rPr lang="en-ZW" sz="2400" b="1" dirty="0" smtClean="0"/>
            </a:br>
            <a:r>
              <a:rPr lang="en-ZW" sz="2400" b="1" dirty="0" smtClean="0"/>
              <a:t/>
            </a:r>
            <a:br>
              <a:rPr lang="en-ZW" sz="2400" b="1" dirty="0" smtClean="0"/>
            </a:br>
            <a:r>
              <a:rPr lang="en-ZW" sz="2400" b="1" dirty="0" smtClean="0"/>
              <a:t/>
            </a:r>
            <a:br>
              <a:rPr lang="en-ZW" sz="2400" b="1" dirty="0" smtClean="0"/>
            </a:br>
            <a:r>
              <a:rPr lang="en-ZW" sz="2400" b="1" dirty="0" smtClean="0"/>
              <a:t/>
            </a:r>
            <a:br>
              <a:rPr lang="en-ZW" sz="2400" b="1" dirty="0" smtClean="0"/>
            </a:br>
            <a:r>
              <a:rPr lang="en-ZW" sz="2400" b="1" dirty="0" smtClean="0"/>
              <a:t/>
            </a:r>
            <a:br>
              <a:rPr lang="en-ZW" sz="2400" b="1" dirty="0" smtClean="0"/>
            </a:br>
            <a:r>
              <a:rPr lang="en-US" sz="2000" dirty="0" smtClean="0"/>
              <a:t/>
            </a:r>
            <a:br>
              <a:rPr lang="en-US" sz="2000" dirty="0" smtClean="0"/>
            </a:br>
            <a:r>
              <a:rPr lang="en-ZW" sz="2000" b="1" dirty="0" smtClean="0"/>
              <a:t> TECHNOLOGY INFRASTRUCTURE AS A KEY ENABLER FOR SUSTAINING TEACHING AND LEARNING DURING THE COVID-19 PANDEMIC. </a:t>
            </a:r>
            <a:r>
              <a:rPr lang="en-ZW" sz="2000" b="1" dirty="0"/>
              <a:t/>
            </a:r>
            <a:br>
              <a:rPr lang="en-ZW" sz="2000" b="1" dirty="0"/>
            </a:br>
            <a:r>
              <a:rPr lang="en-ZW" sz="2000" dirty="0"/>
              <a:t/>
            </a:r>
            <a:br>
              <a:rPr lang="en-ZW" sz="2000" dirty="0"/>
            </a:br>
            <a:endParaRPr lang="en-ZW" sz="2000" dirty="0"/>
          </a:p>
        </p:txBody>
      </p:sp>
      <p:sp>
        <p:nvSpPr>
          <p:cNvPr id="3" name="Subtitle 2">
            <a:extLst>
              <a:ext uri="{FF2B5EF4-FFF2-40B4-BE49-F238E27FC236}">
                <a16:creationId xmlns:a16="http://schemas.microsoft.com/office/drawing/2014/main" xmlns="" id="{F3EB0E73-0A5D-46AD-B275-6F465713547B}"/>
              </a:ext>
            </a:extLst>
          </p:cNvPr>
          <p:cNvSpPr>
            <a:spLocks noGrp="1"/>
          </p:cNvSpPr>
          <p:nvPr>
            <p:ph type="subTitle" idx="1"/>
          </p:nvPr>
        </p:nvSpPr>
        <p:spPr>
          <a:xfrm>
            <a:off x="2692398" y="3657597"/>
            <a:ext cx="6994941" cy="1616768"/>
          </a:xfrm>
        </p:spPr>
        <p:txBody>
          <a:bodyPr>
            <a:normAutofit fontScale="62500" lnSpcReduction="20000"/>
          </a:bodyPr>
          <a:lstStyle/>
          <a:p>
            <a:pPr>
              <a:lnSpc>
                <a:spcPct val="120000"/>
              </a:lnSpc>
            </a:pPr>
            <a:r>
              <a:rPr lang="en-ZW" sz="4000" b="1" dirty="0" smtClean="0"/>
              <a:t>ENG. MAINFORD </a:t>
            </a:r>
            <a:r>
              <a:rPr lang="en-ZW" sz="4000" b="1" dirty="0"/>
              <a:t>MUTANDAVARI</a:t>
            </a:r>
            <a:br>
              <a:rPr lang="en-ZW" sz="4000" b="1" dirty="0"/>
            </a:br>
            <a:r>
              <a:rPr lang="en-ZW" sz="4000" b="1" dirty="0" smtClean="0"/>
              <a:t>FADZAYI SIBOTSHIWE</a:t>
            </a:r>
            <a:r>
              <a:rPr lang="en-ZW" sz="4000" b="1" dirty="0"/>
              <a:t/>
            </a:r>
            <a:br>
              <a:rPr lang="en-ZW" sz="4000" b="1" dirty="0"/>
            </a:br>
            <a:r>
              <a:rPr lang="en-ZW" sz="5400" b="1" dirty="0"/>
              <a:t/>
            </a:r>
            <a:br>
              <a:rPr lang="en-ZW" sz="5400" b="1" dirty="0"/>
            </a:br>
            <a:endParaRPr lang="en-ZW" dirty="0"/>
          </a:p>
        </p:txBody>
      </p:sp>
    </p:spTree>
    <p:extLst>
      <p:ext uri="{BB962C8B-B14F-4D97-AF65-F5344CB8AC3E}">
        <p14:creationId xmlns:p14="http://schemas.microsoft.com/office/powerpoint/2010/main" val="4015649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Opportunities</a:t>
            </a:r>
            <a:endParaRPr lang="en-ZW" dirty="0"/>
          </a:p>
        </p:txBody>
      </p:sp>
      <p:sp>
        <p:nvSpPr>
          <p:cNvPr id="3" name="Content Placeholder 2"/>
          <p:cNvSpPr>
            <a:spLocks noGrp="1"/>
          </p:cNvSpPr>
          <p:nvPr>
            <p:ph idx="1"/>
          </p:nvPr>
        </p:nvSpPr>
        <p:spPr/>
        <p:txBody>
          <a:bodyPr>
            <a:normAutofit fontScale="92500"/>
          </a:bodyPr>
          <a:lstStyle/>
          <a:p>
            <a:r>
              <a:rPr lang="en-US" dirty="0" smtClean="0"/>
              <a:t>Sophisticated </a:t>
            </a:r>
            <a:r>
              <a:rPr lang="en-US" dirty="0"/>
              <a:t>software has begun to allow us to adapt assessments and instruction to the needs and abilities of individual learners and provide near real-time results. </a:t>
            </a:r>
            <a:endParaRPr lang="en-US" dirty="0" smtClean="0"/>
          </a:p>
          <a:p>
            <a:r>
              <a:rPr lang="en-US" dirty="0" smtClean="0"/>
              <a:t>Regionally</a:t>
            </a:r>
            <a:r>
              <a:rPr lang="en-US" dirty="0"/>
              <a:t>, significant progress has been made toward ensuring that every school has high-speed classroom connectivity as a foundation for other learning innovations. </a:t>
            </a:r>
            <a:endParaRPr lang="en-US" dirty="0" smtClean="0"/>
          </a:p>
          <a:p>
            <a:r>
              <a:rPr lang="en-US" dirty="0" smtClean="0"/>
              <a:t>Technology </a:t>
            </a:r>
            <a:r>
              <a:rPr lang="en-US" dirty="0"/>
              <a:t>has allowed us to rethink the design of physical learning spaces to accommodate new and expanded relationships among learners, teachers, peers, and mentors. </a:t>
            </a:r>
          </a:p>
          <a:p>
            <a:endParaRPr lang="en-US" dirty="0"/>
          </a:p>
          <a:p>
            <a:endParaRPr lang="en-US" dirty="0"/>
          </a:p>
          <a:p>
            <a:endParaRPr lang="en-ZW" dirty="0"/>
          </a:p>
        </p:txBody>
      </p:sp>
    </p:spTree>
    <p:extLst>
      <p:ext uri="{BB962C8B-B14F-4D97-AF65-F5344CB8AC3E}">
        <p14:creationId xmlns:p14="http://schemas.microsoft.com/office/powerpoint/2010/main" val="3467709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Digital Use Divide </a:t>
            </a:r>
            <a:endParaRPr lang="en-ZW" dirty="0"/>
          </a:p>
        </p:txBody>
      </p:sp>
      <p:sp>
        <p:nvSpPr>
          <p:cNvPr id="3" name="Content Placeholder 2"/>
          <p:cNvSpPr>
            <a:spLocks noGrp="1"/>
          </p:cNvSpPr>
          <p:nvPr>
            <p:ph idx="1"/>
          </p:nvPr>
        </p:nvSpPr>
        <p:spPr/>
        <p:txBody>
          <a:bodyPr>
            <a:normAutofit fontScale="92500" lnSpcReduction="20000"/>
          </a:bodyPr>
          <a:lstStyle/>
          <a:p>
            <a:r>
              <a:rPr lang="en-US" dirty="0" smtClean="0"/>
              <a:t>Traditionally</a:t>
            </a:r>
            <a:r>
              <a:rPr lang="en-US" dirty="0"/>
              <a:t>, the </a:t>
            </a:r>
            <a:r>
              <a:rPr lang="en-US" b="1" dirty="0"/>
              <a:t>digital divide </a:t>
            </a:r>
            <a:r>
              <a:rPr lang="en-US" dirty="0"/>
              <a:t>referred to the gap between students who had access to the Internet and devices at school and home and those who did </a:t>
            </a:r>
            <a:r>
              <a:rPr lang="en-US" dirty="0" smtClean="0"/>
              <a:t>not.</a:t>
            </a:r>
          </a:p>
          <a:p>
            <a:r>
              <a:rPr lang="en-US" dirty="0" smtClean="0"/>
              <a:t>Significant </a:t>
            </a:r>
            <a:r>
              <a:rPr lang="en-US" dirty="0"/>
              <a:t>progress is being made to increase internet access in schools, libraries, and homes across the country. </a:t>
            </a:r>
            <a:endParaRPr lang="en-US" dirty="0" smtClean="0"/>
          </a:p>
          <a:p>
            <a:r>
              <a:rPr lang="en-US" dirty="0" smtClean="0"/>
              <a:t>However</a:t>
            </a:r>
            <a:r>
              <a:rPr lang="en-US" dirty="0"/>
              <a:t>, a </a:t>
            </a:r>
            <a:r>
              <a:rPr lang="en-US" b="1" dirty="0"/>
              <a:t>digital use divide </a:t>
            </a:r>
            <a:r>
              <a:rPr lang="en-US" dirty="0"/>
              <a:t>separates many students who use technology in ways that transform their learning from those who use the tools to complete the same activities but now with an electronic device (e.g., digital worksheets, online multiple-choice tests). </a:t>
            </a:r>
            <a:endParaRPr lang="en-US" dirty="0" smtClean="0"/>
          </a:p>
          <a:p>
            <a:r>
              <a:rPr lang="en-US" dirty="0" smtClean="0"/>
              <a:t>The </a:t>
            </a:r>
            <a:r>
              <a:rPr lang="en-US" dirty="0"/>
              <a:t>digital use divide is present in both </a:t>
            </a:r>
            <a:r>
              <a:rPr lang="en-US" dirty="0" smtClean="0"/>
              <a:t>formal </a:t>
            </a:r>
            <a:r>
              <a:rPr lang="en-US" dirty="0"/>
              <a:t>and informal learning settings and across high- and low-poverty schools and communities.</a:t>
            </a:r>
          </a:p>
          <a:p>
            <a:endParaRPr lang="en-ZW" dirty="0"/>
          </a:p>
          <a:p>
            <a:endParaRPr lang="en-ZW" dirty="0"/>
          </a:p>
        </p:txBody>
      </p:sp>
    </p:spTree>
    <p:extLst>
      <p:ext uri="{BB962C8B-B14F-4D97-AF65-F5344CB8AC3E}">
        <p14:creationId xmlns:p14="http://schemas.microsoft.com/office/powerpoint/2010/main" val="3568258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a:t>
            </a:r>
            <a:endParaRPr lang="en-ZW" dirty="0"/>
          </a:p>
        </p:txBody>
      </p:sp>
      <p:sp>
        <p:nvSpPr>
          <p:cNvPr id="3" name="Content Placeholder 2"/>
          <p:cNvSpPr>
            <a:spLocks noGrp="1"/>
          </p:cNvSpPr>
          <p:nvPr>
            <p:ph idx="1"/>
          </p:nvPr>
        </p:nvSpPr>
        <p:spPr/>
        <p:txBody>
          <a:bodyPr>
            <a:normAutofit fontScale="70000" lnSpcReduction="20000"/>
          </a:bodyPr>
          <a:lstStyle/>
          <a:p>
            <a:r>
              <a:rPr lang="en-US" dirty="0" smtClean="0"/>
              <a:t>A </a:t>
            </a:r>
            <a:r>
              <a:rPr lang="en-US" dirty="0"/>
              <a:t>digital use divide continues to exist between learners who are using technology in active, creative ways to support their learning and those who predominantly use technology for passive content consumption. </a:t>
            </a:r>
          </a:p>
          <a:p>
            <a:r>
              <a:rPr lang="en-US" dirty="0" smtClean="0"/>
              <a:t>While school, college and university leaders </a:t>
            </a:r>
            <a:r>
              <a:rPr lang="en-US" dirty="0"/>
              <a:t>often leverage data for decision-making, many still need support and better tools so they can get real-time information on how strategies are working through rigorous, quick-turnaround evaluations of technology. </a:t>
            </a:r>
          </a:p>
          <a:p>
            <a:r>
              <a:rPr lang="en-US" dirty="0" smtClean="0"/>
              <a:t>Many schools and institutions </a:t>
            </a:r>
            <a:r>
              <a:rPr lang="en-US" dirty="0"/>
              <a:t>do not yet have access to or are not yet using technology in ways that can improve learning on a daily basis, which underscores the </a:t>
            </a:r>
            <a:r>
              <a:rPr lang="en-US" dirty="0" smtClean="0"/>
              <a:t>need guided </a:t>
            </a:r>
            <a:r>
              <a:rPr lang="en-US" dirty="0"/>
              <a:t>by new </a:t>
            </a:r>
            <a:r>
              <a:rPr lang="en-US" dirty="0" smtClean="0"/>
              <a:t>research to </a:t>
            </a:r>
            <a:r>
              <a:rPr lang="en-US" dirty="0"/>
              <a:t>accelerate and scale up adoption of effective approaches and technologies. </a:t>
            </a:r>
          </a:p>
          <a:p>
            <a:r>
              <a:rPr lang="en-US" dirty="0" smtClean="0"/>
              <a:t>Schools, colleges and universities </a:t>
            </a:r>
            <a:r>
              <a:rPr lang="en-US" dirty="0"/>
              <a:t>that are deciding how to incorporate educational technology in student learning should actively involve and engage families during early development and implementation of their digital transformation. </a:t>
            </a:r>
          </a:p>
          <a:p>
            <a:endParaRPr lang="en-ZW" dirty="0"/>
          </a:p>
        </p:txBody>
      </p:sp>
    </p:spTree>
    <p:extLst>
      <p:ext uri="{BB962C8B-B14F-4D97-AF65-F5344CB8AC3E}">
        <p14:creationId xmlns:p14="http://schemas.microsoft.com/office/powerpoint/2010/main" val="2030389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a:t>
            </a:r>
            <a:endParaRPr lang="en-ZW" dirty="0"/>
          </a:p>
        </p:txBody>
      </p:sp>
      <p:sp>
        <p:nvSpPr>
          <p:cNvPr id="3" name="Content Placeholder 2"/>
          <p:cNvSpPr>
            <a:spLocks noGrp="1"/>
          </p:cNvSpPr>
          <p:nvPr>
            <p:ph idx="1"/>
          </p:nvPr>
        </p:nvSpPr>
        <p:spPr/>
        <p:txBody>
          <a:bodyPr>
            <a:normAutofit/>
          </a:bodyPr>
          <a:lstStyle/>
          <a:p>
            <a:r>
              <a:rPr lang="en-US" dirty="0" smtClean="0"/>
              <a:t>As </a:t>
            </a:r>
            <a:r>
              <a:rPr lang="en-US" dirty="0"/>
              <a:t>students use technology to support their learning, schools are faced with a growing need to protect student privacy continuously while allowing the appropriate use of data to personalize learning, advance research, and visualize student progress for families and teachers. </a:t>
            </a:r>
          </a:p>
          <a:p>
            <a:r>
              <a:rPr lang="en-US" dirty="0" smtClean="0"/>
              <a:t>Network </a:t>
            </a:r>
            <a:r>
              <a:rPr lang="en-US" dirty="0"/>
              <a:t>security is a growing concern as internet accessible school data, management, and learning systems become more ubiquitous and as the sophistication of attacks on school networks grows, including the use of </a:t>
            </a:r>
            <a:r>
              <a:rPr lang="en-US" dirty="0" smtClean="0"/>
              <a:t>ransom ware. </a:t>
            </a:r>
            <a:endParaRPr lang="en-US" dirty="0"/>
          </a:p>
          <a:p>
            <a:endParaRPr lang="en-ZW" dirty="0"/>
          </a:p>
        </p:txBody>
      </p:sp>
    </p:spTree>
    <p:extLst>
      <p:ext uri="{BB962C8B-B14F-4D97-AF65-F5344CB8AC3E}">
        <p14:creationId xmlns:p14="http://schemas.microsoft.com/office/powerpoint/2010/main" val="2870632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a:t>
            </a:r>
            <a:endParaRPr lang="en-ZW" dirty="0"/>
          </a:p>
        </p:txBody>
      </p:sp>
      <p:sp>
        <p:nvSpPr>
          <p:cNvPr id="3" name="Content Placeholder 2"/>
          <p:cNvSpPr>
            <a:spLocks noGrp="1"/>
          </p:cNvSpPr>
          <p:nvPr>
            <p:ph idx="1"/>
          </p:nvPr>
        </p:nvSpPr>
        <p:spPr/>
        <p:txBody>
          <a:bodyPr/>
          <a:lstStyle/>
          <a:p>
            <a:r>
              <a:rPr lang="en-US" b="1" dirty="0" smtClean="0"/>
              <a:t>Goal : </a:t>
            </a:r>
            <a:r>
              <a:rPr lang="en-US" dirty="0" smtClean="0"/>
              <a:t>All </a:t>
            </a:r>
            <a:r>
              <a:rPr lang="en-US" dirty="0"/>
              <a:t>learners will have engaging and empowering learning experiences in both formal and informal settings that prepare them to be active, creative, knowledgeable, and ethical participants in our globally connected society. </a:t>
            </a:r>
            <a:endParaRPr lang="en-ZW" dirty="0"/>
          </a:p>
        </p:txBody>
      </p:sp>
    </p:spTree>
    <p:extLst>
      <p:ext uri="{BB962C8B-B14F-4D97-AF65-F5344CB8AC3E}">
        <p14:creationId xmlns:p14="http://schemas.microsoft.com/office/powerpoint/2010/main" val="3232245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a:t>
            </a:r>
            <a:r>
              <a:rPr lang="en-US" dirty="0" smtClean="0"/>
              <a:t>ays </a:t>
            </a:r>
            <a:r>
              <a:rPr lang="en-US" dirty="0"/>
              <a:t>technology can improve and enhance </a:t>
            </a:r>
            <a:r>
              <a:rPr lang="en-US" dirty="0" smtClean="0"/>
              <a:t>Learning</a:t>
            </a:r>
            <a:r>
              <a:rPr lang="en-US" dirty="0"/>
              <a:t>, </a:t>
            </a:r>
            <a:endParaRPr lang="en-ZW" dirty="0"/>
          </a:p>
        </p:txBody>
      </p:sp>
      <p:sp>
        <p:nvSpPr>
          <p:cNvPr id="3" name="Content Placeholder 2"/>
          <p:cNvSpPr>
            <a:spLocks noGrp="1"/>
          </p:cNvSpPr>
          <p:nvPr>
            <p:ph idx="1"/>
          </p:nvPr>
        </p:nvSpPr>
        <p:spPr/>
        <p:txBody>
          <a:bodyPr>
            <a:normAutofit fontScale="85000" lnSpcReduction="20000"/>
          </a:bodyPr>
          <a:lstStyle/>
          <a:p>
            <a:r>
              <a:rPr lang="en-US" b="1" dirty="0" smtClean="0"/>
              <a:t>Technology </a:t>
            </a:r>
            <a:r>
              <a:rPr lang="en-US" b="1" dirty="0"/>
              <a:t>can enable personalized learning or experiences that are more engaging and relevant. </a:t>
            </a:r>
            <a:endParaRPr lang="en-US" b="1" dirty="0" smtClean="0"/>
          </a:p>
          <a:p>
            <a:r>
              <a:rPr lang="en-US" dirty="0"/>
              <a:t>Technology can help organize learning around real-world challenges </a:t>
            </a:r>
            <a:r>
              <a:rPr lang="en-US" b="1" dirty="0"/>
              <a:t>and </a:t>
            </a:r>
            <a:r>
              <a:rPr lang="en-US" dirty="0"/>
              <a:t>project-based learning </a:t>
            </a:r>
            <a:r>
              <a:rPr lang="en-US" b="1" dirty="0"/>
              <a:t>– using a wide variety of digital learning devices and resources to show competency with complex concepts and content. </a:t>
            </a:r>
            <a:endParaRPr lang="en-US" b="1" dirty="0" smtClean="0"/>
          </a:p>
          <a:p>
            <a:r>
              <a:rPr lang="en-US" dirty="0"/>
              <a:t>Technology can help learning move beyond the classroom and take advantage of </a:t>
            </a:r>
            <a:r>
              <a:rPr lang="en-US" b="1" dirty="0"/>
              <a:t>learning opportunities available in museums, libraries, and other out-of-school settings. </a:t>
            </a:r>
            <a:endParaRPr lang="en-US" b="1" dirty="0" smtClean="0"/>
          </a:p>
          <a:p>
            <a:r>
              <a:rPr lang="en-US" dirty="0"/>
              <a:t>Technology can help learners pursue passions and personal interests. </a:t>
            </a:r>
            <a:endParaRPr lang="en-US" dirty="0" smtClean="0"/>
          </a:p>
          <a:p>
            <a:r>
              <a:rPr lang="en-US" b="1" dirty="0"/>
              <a:t>Technology access when equitable can help close the digital divide and make transformative learning opportunities available to all learners. </a:t>
            </a:r>
            <a:endParaRPr lang="en-US" dirty="0"/>
          </a:p>
          <a:p>
            <a:endParaRPr lang="en-ZW" dirty="0"/>
          </a:p>
        </p:txBody>
      </p:sp>
    </p:spTree>
    <p:extLst>
      <p:ext uri="{BB962C8B-B14F-4D97-AF65-F5344CB8AC3E}">
        <p14:creationId xmlns:p14="http://schemas.microsoft.com/office/powerpoint/2010/main" val="3959053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a:t>
            </a:r>
            <a:endParaRPr lang="en-ZW" dirty="0"/>
          </a:p>
        </p:txBody>
      </p:sp>
      <p:sp>
        <p:nvSpPr>
          <p:cNvPr id="3" name="Content Placeholder 2"/>
          <p:cNvSpPr>
            <a:spLocks noGrp="1"/>
          </p:cNvSpPr>
          <p:nvPr>
            <p:ph idx="1"/>
          </p:nvPr>
        </p:nvSpPr>
        <p:spPr/>
        <p:txBody>
          <a:bodyPr>
            <a:normAutofit fontScale="92500" lnSpcReduction="10000"/>
          </a:bodyPr>
          <a:lstStyle/>
          <a:p>
            <a:r>
              <a:rPr lang="en-US" b="1" dirty="0"/>
              <a:t>Project-based learning </a:t>
            </a:r>
            <a:r>
              <a:rPr lang="en-US" dirty="0"/>
              <a:t>takes place in the context of authentic problems, continues over time, and brings in knowledge from many subjects. Project-based learning, if properly implemented and supported, helps students develop 21st century skills including creativity, collaboration, and leadership and engages them in complex, real-world challenges that help them meet expectations for critical </a:t>
            </a:r>
            <a:r>
              <a:rPr lang="en-US" dirty="0" smtClean="0"/>
              <a:t>thinking.</a:t>
            </a:r>
          </a:p>
          <a:p>
            <a:r>
              <a:rPr lang="en-US" dirty="0"/>
              <a:t>While essential, closing the digital divide alone will not transform learning. We must also close the digital use divide by ensuring all students understand how to use technology as a tool to engage in creative, productive, life-long learning rather than simply consuming passive content. </a:t>
            </a:r>
          </a:p>
          <a:p>
            <a:endParaRPr lang="en-US" dirty="0" smtClean="0"/>
          </a:p>
          <a:p>
            <a:endParaRPr lang="en-ZW" dirty="0"/>
          </a:p>
        </p:txBody>
      </p:sp>
    </p:spTree>
    <p:extLst>
      <p:ext uri="{BB962C8B-B14F-4D97-AF65-F5344CB8AC3E}">
        <p14:creationId xmlns:p14="http://schemas.microsoft.com/office/powerpoint/2010/main" val="3781116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a:t>
            </a:r>
            <a:endParaRPr lang="en-ZW" dirty="0"/>
          </a:p>
        </p:txBody>
      </p:sp>
      <p:sp>
        <p:nvSpPr>
          <p:cNvPr id="3" name="Content Placeholder 2"/>
          <p:cNvSpPr>
            <a:spLocks noGrp="1"/>
          </p:cNvSpPr>
          <p:nvPr>
            <p:ph idx="1"/>
          </p:nvPr>
        </p:nvSpPr>
        <p:spPr/>
        <p:txBody>
          <a:bodyPr/>
          <a:lstStyle/>
          <a:p>
            <a:r>
              <a:rPr lang="en-US" b="1" dirty="0" smtClean="0"/>
              <a:t>Goal: </a:t>
            </a:r>
            <a:r>
              <a:rPr lang="en-US" dirty="0"/>
              <a:t>Educators will be supported by technology that connects them to people, data, content, resources, expertise, and learning experiences that can empower and inspire them to provide more effective teaching for all learners. </a:t>
            </a:r>
            <a:endParaRPr lang="en-ZW" dirty="0"/>
          </a:p>
        </p:txBody>
      </p:sp>
    </p:spTree>
    <p:extLst>
      <p:ext uri="{BB962C8B-B14F-4D97-AF65-F5344CB8AC3E}">
        <p14:creationId xmlns:p14="http://schemas.microsoft.com/office/powerpoint/2010/main" val="3028616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Roles and Practices of Educators in Technology-Supported Learning </a:t>
            </a:r>
            <a:endParaRPr lang="en-ZW" dirty="0"/>
          </a:p>
        </p:txBody>
      </p:sp>
      <p:sp>
        <p:nvSpPr>
          <p:cNvPr id="3" name="Content Placeholder 2"/>
          <p:cNvSpPr>
            <a:spLocks noGrp="1"/>
          </p:cNvSpPr>
          <p:nvPr>
            <p:ph idx="1"/>
          </p:nvPr>
        </p:nvSpPr>
        <p:spPr/>
        <p:txBody>
          <a:bodyPr>
            <a:normAutofit fontScale="92500" lnSpcReduction="10000"/>
          </a:bodyPr>
          <a:lstStyle/>
          <a:p>
            <a:r>
              <a:rPr lang="en-US" dirty="0"/>
              <a:t>Educators can collaborate far beyond the walls of their schools. </a:t>
            </a:r>
            <a:endParaRPr lang="en-US" dirty="0" smtClean="0"/>
          </a:p>
          <a:p>
            <a:r>
              <a:rPr lang="en-US" dirty="0"/>
              <a:t>Educators can design highly engaging and relevant learning experiences through technology. </a:t>
            </a:r>
            <a:endParaRPr lang="en-US" dirty="0" smtClean="0"/>
          </a:p>
          <a:p>
            <a:r>
              <a:rPr lang="en-US" dirty="0"/>
              <a:t>Educators can lead the evaluation and implementations of new technologies for learning. </a:t>
            </a:r>
            <a:endParaRPr lang="en-US" dirty="0" smtClean="0"/>
          </a:p>
          <a:p>
            <a:r>
              <a:rPr lang="en-US" dirty="0"/>
              <a:t>Educators can be guides, facilitators, and motivators of learners. </a:t>
            </a:r>
            <a:endParaRPr lang="en-US" dirty="0" smtClean="0"/>
          </a:p>
          <a:p>
            <a:r>
              <a:rPr lang="en-US" dirty="0"/>
              <a:t>Educators can be co-learners with students and peers</a:t>
            </a:r>
            <a:r>
              <a:rPr lang="en-US" b="1" dirty="0"/>
              <a:t>. </a:t>
            </a:r>
            <a:endParaRPr lang="en-US" b="1" dirty="0" smtClean="0"/>
          </a:p>
          <a:p>
            <a:r>
              <a:rPr lang="en-US" dirty="0"/>
              <a:t>Educators can become catalysts to serve the underserved. </a:t>
            </a:r>
            <a:endParaRPr lang="en-ZW" dirty="0"/>
          </a:p>
        </p:txBody>
      </p:sp>
    </p:spTree>
    <p:extLst>
      <p:ext uri="{BB962C8B-B14F-4D97-AF65-F5344CB8AC3E}">
        <p14:creationId xmlns:p14="http://schemas.microsoft.com/office/powerpoint/2010/main" val="2156074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ZW" dirty="0" smtClean="0"/>
              <a:t>Leadership: </a:t>
            </a:r>
            <a:r>
              <a:rPr lang="en-US" dirty="0" smtClean="0"/>
              <a:t>Creating </a:t>
            </a:r>
            <a:r>
              <a:rPr lang="en-US" dirty="0"/>
              <a:t>a Culture and Conditions for Innovation and Change </a:t>
            </a:r>
            <a:endParaRPr lang="en-ZW" dirty="0"/>
          </a:p>
        </p:txBody>
      </p:sp>
      <p:sp>
        <p:nvSpPr>
          <p:cNvPr id="3" name="Content Placeholder 2"/>
          <p:cNvSpPr>
            <a:spLocks noGrp="1"/>
          </p:cNvSpPr>
          <p:nvPr>
            <p:ph idx="1"/>
          </p:nvPr>
        </p:nvSpPr>
        <p:spPr/>
        <p:txBody>
          <a:bodyPr/>
          <a:lstStyle/>
          <a:p>
            <a:r>
              <a:rPr lang="en-US" b="1" dirty="0" smtClean="0"/>
              <a:t>Goal: </a:t>
            </a:r>
            <a:r>
              <a:rPr lang="en-US" dirty="0"/>
              <a:t>Embed an understanding of technology-enabled education within the roles and responsibilities of education leaders at all levels and set state, </a:t>
            </a:r>
            <a:r>
              <a:rPr lang="en-US" dirty="0" smtClean="0"/>
              <a:t>regional</a:t>
            </a:r>
            <a:r>
              <a:rPr lang="en-US" dirty="0"/>
              <a:t>, and local visions for technology in learning </a:t>
            </a:r>
            <a:endParaRPr lang="en-ZW" dirty="0"/>
          </a:p>
        </p:txBody>
      </p:sp>
    </p:spTree>
    <p:extLst>
      <p:ext uri="{BB962C8B-B14F-4D97-AF65-F5344CB8AC3E}">
        <p14:creationId xmlns:p14="http://schemas.microsoft.com/office/powerpoint/2010/main" val="821037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346DA4-9CC8-495D-9814-AF19E0BE03FE}"/>
              </a:ext>
            </a:extLst>
          </p:cNvPr>
          <p:cNvSpPr>
            <a:spLocks noGrp="1"/>
          </p:cNvSpPr>
          <p:nvPr>
            <p:ph type="title"/>
          </p:nvPr>
        </p:nvSpPr>
        <p:spPr/>
        <p:txBody>
          <a:bodyPr/>
          <a:lstStyle/>
          <a:p>
            <a:r>
              <a:rPr lang="en-ZW" dirty="0"/>
              <a:t>Introduction</a:t>
            </a:r>
          </a:p>
        </p:txBody>
      </p:sp>
      <p:sp>
        <p:nvSpPr>
          <p:cNvPr id="3" name="Content Placeholder 2">
            <a:extLst>
              <a:ext uri="{FF2B5EF4-FFF2-40B4-BE49-F238E27FC236}">
                <a16:creationId xmlns:a16="http://schemas.microsoft.com/office/drawing/2014/main" xmlns="" id="{3BDE18E1-B1B8-414B-8F04-DFCAE3947E81}"/>
              </a:ext>
            </a:extLst>
          </p:cNvPr>
          <p:cNvSpPr>
            <a:spLocks noGrp="1"/>
          </p:cNvSpPr>
          <p:nvPr>
            <p:ph idx="1"/>
          </p:nvPr>
        </p:nvSpPr>
        <p:spPr/>
        <p:txBody>
          <a:bodyPr>
            <a:normAutofit fontScale="92500" lnSpcReduction="20000"/>
          </a:bodyPr>
          <a:lstStyle/>
          <a:p>
            <a:r>
              <a:rPr lang="en-ZW" dirty="0" smtClean="0"/>
              <a:t>The corona virus disease (COVID-19) pandemic, as well as the associated lockdown and physical separation measures, not only created unprecedented disruption in the delivery of teaching and learning, but also catalysed innovation in online education</a:t>
            </a:r>
            <a:r>
              <a:rPr lang="en-US" dirty="0" smtClean="0"/>
              <a:t>. </a:t>
            </a:r>
          </a:p>
          <a:p>
            <a:r>
              <a:rPr lang="en-ZW" dirty="0" smtClean="0"/>
              <a:t>Education is critical to a country's economy, and many nations' educational models have developed, with digital infrastructure being viewed as the key enabler for sustaining teaching and learning during and after the COVID 19 epidemic.</a:t>
            </a:r>
          </a:p>
          <a:p>
            <a:r>
              <a:rPr lang="en-US" dirty="0" smtClean="0"/>
              <a:t>Technology can be a powerful tool for transforming learning. It can help affirm and advance relationships between educators and students, reinvent our approaches to learning and collaboration, shrink long-standing equity and accessibility gaps, and adapt learning experiences to meet the needs of all learners.</a:t>
            </a:r>
            <a:endParaRPr lang="en-US" dirty="0"/>
          </a:p>
        </p:txBody>
      </p:sp>
    </p:spTree>
    <p:extLst>
      <p:ext uri="{BB962C8B-B14F-4D97-AF65-F5344CB8AC3E}">
        <p14:creationId xmlns:p14="http://schemas.microsoft.com/office/powerpoint/2010/main" val="1414626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a:t>Characteristics of Effective Leadership </a:t>
            </a:r>
            <a:endParaRPr lang="en-ZW" dirty="0"/>
          </a:p>
        </p:txBody>
      </p:sp>
      <p:sp>
        <p:nvSpPr>
          <p:cNvPr id="3" name="Content Placeholder 2"/>
          <p:cNvSpPr>
            <a:spLocks noGrp="1"/>
          </p:cNvSpPr>
          <p:nvPr>
            <p:ph idx="1"/>
          </p:nvPr>
        </p:nvSpPr>
        <p:spPr/>
        <p:txBody>
          <a:bodyPr/>
          <a:lstStyle/>
          <a:p>
            <a:r>
              <a:rPr lang="en-ZW" dirty="0"/>
              <a:t>Collaborative Leadership </a:t>
            </a:r>
            <a:endParaRPr lang="en-ZW" dirty="0" smtClean="0"/>
          </a:p>
          <a:p>
            <a:r>
              <a:rPr lang="en-ZW" dirty="0"/>
              <a:t>Personalized Student Learning </a:t>
            </a:r>
            <a:endParaRPr lang="en-ZW" dirty="0" smtClean="0"/>
          </a:p>
          <a:p>
            <a:r>
              <a:rPr lang="en-ZW" dirty="0"/>
              <a:t>Robust Infrastructure </a:t>
            </a:r>
            <a:endParaRPr lang="en-ZW" dirty="0" smtClean="0"/>
          </a:p>
          <a:p>
            <a:r>
              <a:rPr lang="en-ZW" dirty="0"/>
              <a:t>Personalized Professional </a:t>
            </a:r>
            <a:r>
              <a:rPr lang="en-ZW" dirty="0" smtClean="0"/>
              <a:t>Learning</a:t>
            </a:r>
          </a:p>
          <a:p>
            <a:r>
              <a:rPr lang="en-ZW" dirty="0"/>
              <a:t>Ensure Long-Term Sustainability </a:t>
            </a:r>
            <a:r>
              <a:rPr lang="en-ZW" dirty="0" smtClean="0"/>
              <a:t> </a:t>
            </a:r>
          </a:p>
          <a:p>
            <a:endParaRPr lang="en-ZW" dirty="0"/>
          </a:p>
        </p:txBody>
      </p:sp>
    </p:spTree>
    <p:extLst>
      <p:ext uri="{BB962C8B-B14F-4D97-AF65-F5344CB8AC3E}">
        <p14:creationId xmlns:p14="http://schemas.microsoft.com/office/powerpoint/2010/main" val="30695053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b="1" dirty="0"/>
              <a:t>Implementation is Key </a:t>
            </a:r>
            <a:endParaRPr lang="en-ZW" dirty="0"/>
          </a:p>
        </p:txBody>
      </p:sp>
      <p:sp>
        <p:nvSpPr>
          <p:cNvPr id="3" name="Content Placeholder 2"/>
          <p:cNvSpPr>
            <a:spLocks noGrp="1"/>
          </p:cNvSpPr>
          <p:nvPr>
            <p:ph idx="1"/>
          </p:nvPr>
        </p:nvSpPr>
        <p:spPr/>
        <p:txBody>
          <a:bodyPr/>
          <a:lstStyle/>
          <a:p>
            <a:endParaRPr lang="en-ZW"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6986" y="2343956"/>
            <a:ext cx="5962917" cy="3509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07042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W" b="1" dirty="0"/>
              <a:t>Infrastructure </a:t>
            </a:r>
            <a:r>
              <a:rPr lang="en-US" dirty="0"/>
              <a:t>Enabling Access and Effective Use </a:t>
            </a:r>
            <a:endParaRPr lang="en-ZW" dirty="0"/>
          </a:p>
        </p:txBody>
      </p:sp>
      <p:sp>
        <p:nvSpPr>
          <p:cNvPr id="3" name="Content Placeholder 2"/>
          <p:cNvSpPr>
            <a:spLocks noGrp="1"/>
          </p:cNvSpPr>
          <p:nvPr>
            <p:ph idx="1"/>
          </p:nvPr>
        </p:nvSpPr>
        <p:spPr/>
        <p:txBody>
          <a:bodyPr/>
          <a:lstStyle/>
          <a:p>
            <a:r>
              <a:rPr lang="en-US" b="1" dirty="0" smtClean="0"/>
              <a:t>Goal: </a:t>
            </a:r>
            <a:r>
              <a:rPr lang="en-US" dirty="0" smtClean="0"/>
              <a:t>All </a:t>
            </a:r>
            <a:r>
              <a:rPr lang="en-US" dirty="0"/>
              <a:t>students and educators will have access to a robust and </a:t>
            </a:r>
            <a:r>
              <a:rPr lang="en-US" dirty="0" smtClean="0"/>
              <a:t>comprehensive </a:t>
            </a:r>
            <a:r>
              <a:rPr lang="en-US" dirty="0"/>
              <a:t>infrastructure when and where they need it for learning. </a:t>
            </a:r>
            <a:endParaRPr lang="en-US" dirty="0" smtClean="0"/>
          </a:p>
          <a:p>
            <a:endParaRPr lang="en-ZW" dirty="0"/>
          </a:p>
        </p:txBody>
      </p:sp>
    </p:spTree>
    <p:extLst>
      <p:ext uri="{BB962C8B-B14F-4D97-AF65-F5344CB8AC3E}">
        <p14:creationId xmlns:p14="http://schemas.microsoft.com/office/powerpoint/2010/main" val="919037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components of an Infrastructure</a:t>
            </a:r>
            <a:endParaRPr lang="en-ZW" dirty="0"/>
          </a:p>
        </p:txBody>
      </p:sp>
      <p:sp>
        <p:nvSpPr>
          <p:cNvPr id="3" name="Content Placeholder 2"/>
          <p:cNvSpPr>
            <a:spLocks noGrp="1"/>
          </p:cNvSpPr>
          <p:nvPr>
            <p:ph idx="1"/>
          </p:nvPr>
        </p:nvSpPr>
        <p:spPr/>
        <p:txBody>
          <a:bodyPr>
            <a:normAutofit fontScale="92500" lnSpcReduction="10000"/>
          </a:bodyPr>
          <a:lstStyle/>
          <a:p>
            <a:r>
              <a:rPr lang="en-US" dirty="0"/>
              <a:t>The essential components of an infrastructure capable of supporting transformational learning experiences include the following: </a:t>
            </a:r>
            <a:endParaRPr lang="en-US" dirty="0" smtClean="0"/>
          </a:p>
          <a:p>
            <a:pPr lvl="1"/>
            <a:r>
              <a:rPr lang="en-US" b="1" dirty="0" smtClean="0"/>
              <a:t>Ubiquitous </a:t>
            </a:r>
            <a:r>
              <a:rPr lang="en-US" b="1" dirty="0"/>
              <a:t>connectivity. </a:t>
            </a:r>
            <a:r>
              <a:rPr lang="en-US" dirty="0"/>
              <a:t>Persistent access to high-speed internet in and out of school </a:t>
            </a:r>
          </a:p>
          <a:p>
            <a:pPr lvl="1"/>
            <a:r>
              <a:rPr lang="en-US" dirty="0" smtClean="0"/>
              <a:t> </a:t>
            </a:r>
            <a:r>
              <a:rPr lang="en-US" b="1" dirty="0"/>
              <a:t>Powerful learning devices. </a:t>
            </a:r>
            <a:r>
              <a:rPr lang="en-US" dirty="0"/>
              <a:t>Access to mobile devices that connect learners and educators to the vast resources of the internet and facilitate communication and collaboration </a:t>
            </a:r>
          </a:p>
          <a:p>
            <a:pPr lvl="1"/>
            <a:r>
              <a:rPr lang="en-US" b="1" dirty="0" smtClean="0"/>
              <a:t>High-quality </a:t>
            </a:r>
            <a:r>
              <a:rPr lang="en-US" b="1" dirty="0"/>
              <a:t>digital learning content. </a:t>
            </a:r>
            <a:r>
              <a:rPr lang="en-US" dirty="0"/>
              <a:t>Digital learning content and tools that can be used to design and deliver engaging and relevant learning experiences </a:t>
            </a:r>
          </a:p>
          <a:p>
            <a:pPr lvl="1"/>
            <a:r>
              <a:rPr lang="en-ZW" b="1" dirty="0" smtClean="0"/>
              <a:t>Responsible </a:t>
            </a:r>
            <a:r>
              <a:rPr lang="en-ZW" b="1" dirty="0"/>
              <a:t>Use Policies (RUPs). </a:t>
            </a:r>
            <a:r>
              <a:rPr lang="en-ZW" dirty="0"/>
              <a:t>Guidelines </a:t>
            </a:r>
            <a:r>
              <a:rPr lang="en-US" dirty="0" smtClean="0"/>
              <a:t>to </a:t>
            </a:r>
            <a:r>
              <a:rPr lang="en-US" dirty="0"/>
              <a:t>safeguard students and ensure that the infrastructure is used to support learning </a:t>
            </a:r>
          </a:p>
          <a:p>
            <a:pPr lvl="1"/>
            <a:endParaRPr lang="en-ZW" dirty="0"/>
          </a:p>
          <a:p>
            <a:pPr lvl="1"/>
            <a:endParaRPr lang="en-ZW" dirty="0"/>
          </a:p>
        </p:txBody>
      </p:sp>
    </p:spTree>
    <p:extLst>
      <p:ext uri="{BB962C8B-B14F-4D97-AF65-F5344CB8AC3E}">
        <p14:creationId xmlns:p14="http://schemas.microsoft.com/office/powerpoint/2010/main" val="3936125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W"/>
          </a:p>
        </p:txBody>
      </p:sp>
      <p:sp>
        <p:nvSpPr>
          <p:cNvPr id="3" name="Content Placeholder 2"/>
          <p:cNvSpPr>
            <a:spLocks noGrp="1"/>
          </p:cNvSpPr>
          <p:nvPr>
            <p:ph idx="1"/>
          </p:nvPr>
        </p:nvSpPr>
        <p:spPr/>
        <p:txBody>
          <a:bodyPr/>
          <a:lstStyle/>
          <a:p>
            <a:endParaRPr lang="en-ZW"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7132" y="704850"/>
            <a:ext cx="7868992"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94827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a:t>
            </a:r>
            <a:endParaRPr lang="en-ZW" dirty="0"/>
          </a:p>
        </p:txBody>
      </p:sp>
      <p:sp>
        <p:nvSpPr>
          <p:cNvPr id="3" name="Content Placeholder 2"/>
          <p:cNvSpPr>
            <a:spLocks noGrp="1"/>
          </p:cNvSpPr>
          <p:nvPr>
            <p:ph idx="1"/>
          </p:nvPr>
        </p:nvSpPr>
        <p:spPr/>
        <p:txBody>
          <a:bodyPr>
            <a:normAutofit fontScale="92500" lnSpcReduction="20000"/>
          </a:bodyPr>
          <a:lstStyle/>
          <a:p>
            <a:r>
              <a:rPr lang="en-US" dirty="0"/>
              <a:t>Set a vision for the use of technology to enable learning such that leaders bring all stakeholder groups to the table, including students, educators, families, technology professionals, community groups, cultural institutions, and other interested parties. </a:t>
            </a:r>
            <a:endParaRPr lang="en-US" dirty="0" smtClean="0"/>
          </a:p>
          <a:p>
            <a:r>
              <a:rPr lang="en-US" dirty="0"/>
              <a:t>Research and development should be conducted that explores how embedded assessment technologies such as simulations, collaboration environments, virtual worlds, games, and cognitive tutors can be used to engage and motivate learners while assessing complex skills. </a:t>
            </a:r>
            <a:endParaRPr lang="en-US" dirty="0" smtClean="0"/>
          </a:p>
          <a:p>
            <a:r>
              <a:rPr lang="en-US" dirty="0"/>
              <a:t>Ensure that every student and educator has at least one internet access device and appropriate software and resources for research, communication, multimedia content creation, and collaboration for use in and out of school. </a:t>
            </a:r>
            <a:endParaRPr lang="en-US" dirty="0" smtClean="0"/>
          </a:p>
          <a:p>
            <a:endParaRPr lang="en-ZW" dirty="0"/>
          </a:p>
        </p:txBody>
      </p:sp>
    </p:spTree>
    <p:extLst>
      <p:ext uri="{BB962C8B-B14F-4D97-AF65-F5344CB8AC3E}">
        <p14:creationId xmlns:p14="http://schemas.microsoft.com/office/powerpoint/2010/main" val="904082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a:t>
            </a:r>
            <a:endParaRPr lang="en-ZW" dirty="0"/>
          </a:p>
        </p:txBody>
      </p:sp>
      <p:sp>
        <p:nvSpPr>
          <p:cNvPr id="3" name="Content Placeholder 2"/>
          <p:cNvSpPr>
            <a:spLocks noGrp="1"/>
          </p:cNvSpPr>
          <p:nvPr>
            <p:ph idx="1"/>
          </p:nvPr>
        </p:nvSpPr>
        <p:spPr/>
        <p:txBody>
          <a:bodyPr/>
          <a:lstStyle/>
          <a:p>
            <a:r>
              <a:rPr lang="en-US" dirty="0" smtClean="0"/>
              <a:t>Institutions </a:t>
            </a:r>
            <a:r>
              <a:rPr lang="en-US" dirty="0"/>
              <a:t>should develop and implement learning resources that embody the flexibility and power of technology to create equitable and accessible learning ecosystems that make learning possible everywhere and all the time for all students</a:t>
            </a:r>
            <a:r>
              <a:rPr lang="en-US" b="1" dirty="0"/>
              <a:t>. </a:t>
            </a:r>
            <a:endParaRPr lang="en-US" b="1" dirty="0" smtClean="0"/>
          </a:p>
          <a:p>
            <a:r>
              <a:rPr lang="en-US" dirty="0"/>
              <a:t>Draft sustainability plans for infrastructure concerns that include upgrades of wired and wireless access as well as device refresh plans and sustainable funding sources while ensuring the safety and protection of student data. </a:t>
            </a:r>
          </a:p>
          <a:p>
            <a:endParaRPr lang="en-ZW" dirty="0"/>
          </a:p>
        </p:txBody>
      </p:sp>
    </p:spTree>
    <p:extLst>
      <p:ext uri="{BB962C8B-B14F-4D97-AF65-F5344CB8AC3E}">
        <p14:creationId xmlns:p14="http://schemas.microsoft.com/office/powerpoint/2010/main" val="3114519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ZW" dirty="0"/>
          </a:p>
        </p:txBody>
      </p:sp>
      <p:sp>
        <p:nvSpPr>
          <p:cNvPr id="3" name="Content Placeholder 2"/>
          <p:cNvSpPr>
            <a:spLocks noGrp="1"/>
          </p:cNvSpPr>
          <p:nvPr>
            <p:ph idx="1"/>
          </p:nvPr>
        </p:nvSpPr>
        <p:spPr/>
        <p:txBody>
          <a:bodyPr>
            <a:normAutofit fontScale="92500" lnSpcReduction="10000"/>
          </a:bodyPr>
          <a:lstStyle/>
          <a:p>
            <a:r>
              <a:rPr lang="en-US" dirty="0"/>
              <a:t>The timing has never been better for using technology to enable and improve learning at all levels, in all places, and for people of all backgrounds. </a:t>
            </a:r>
            <a:endParaRPr lang="en-US" dirty="0" smtClean="0"/>
          </a:p>
          <a:p>
            <a:r>
              <a:rPr lang="en-US" dirty="0"/>
              <a:t>Educators, policymakers, administrators, and teacher preparation and professional development programs now should embed these tools and resources into their practices. </a:t>
            </a:r>
            <a:endParaRPr lang="en-US" dirty="0" smtClean="0"/>
          </a:p>
          <a:p>
            <a:r>
              <a:rPr lang="en-US" dirty="0" smtClean="0"/>
              <a:t>Working </a:t>
            </a:r>
            <a:r>
              <a:rPr lang="en-US" dirty="0"/>
              <a:t>in collaboration with families, researchers, cultural institutions, and all other stakeholders, these groups can eliminate inefficiencies, reach beyond the walls of traditional classrooms, and form strong partnerships to support everywhere, all-the-time learning. </a:t>
            </a:r>
            <a:endParaRPr lang="en-ZW" dirty="0"/>
          </a:p>
        </p:txBody>
      </p:sp>
    </p:spTree>
    <p:extLst>
      <p:ext uri="{BB962C8B-B14F-4D97-AF65-F5344CB8AC3E}">
        <p14:creationId xmlns:p14="http://schemas.microsoft.com/office/powerpoint/2010/main" val="866340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F2C513-FB38-4D67-8E13-3C84094364F4}"/>
              </a:ext>
            </a:extLst>
          </p:cNvPr>
          <p:cNvSpPr>
            <a:spLocks noGrp="1"/>
          </p:cNvSpPr>
          <p:nvPr>
            <p:ph type="title"/>
          </p:nvPr>
        </p:nvSpPr>
        <p:spPr/>
        <p:txBody>
          <a:bodyPr/>
          <a:lstStyle/>
          <a:p>
            <a:r>
              <a:rPr lang="en-US" dirty="0" smtClean="0"/>
              <a:t>Technology Infrastructure  </a:t>
            </a:r>
            <a:endParaRPr lang="en-ZW" dirty="0"/>
          </a:p>
        </p:txBody>
      </p:sp>
      <p:sp>
        <p:nvSpPr>
          <p:cNvPr id="3" name="Content Placeholder 2">
            <a:extLst>
              <a:ext uri="{FF2B5EF4-FFF2-40B4-BE49-F238E27FC236}">
                <a16:creationId xmlns:a16="http://schemas.microsoft.com/office/drawing/2014/main" xmlns="" id="{95487982-7283-477F-8A99-28F30E3D0B62}"/>
              </a:ext>
            </a:extLst>
          </p:cNvPr>
          <p:cNvSpPr>
            <a:spLocks noGrp="1"/>
          </p:cNvSpPr>
          <p:nvPr>
            <p:ph idx="1"/>
          </p:nvPr>
        </p:nvSpPr>
        <p:spPr/>
        <p:txBody>
          <a:bodyPr>
            <a:normAutofit fontScale="77500" lnSpcReduction="20000"/>
          </a:bodyPr>
          <a:lstStyle/>
          <a:p>
            <a:r>
              <a:rPr lang="en-US" dirty="0"/>
              <a:t>To provide students with the education they need to thrive in a globally connected world, we must find ways to design, fund, acquire, and maintain the infrastructure that will make connectivity a reality for every teacher and student in every </a:t>
            </a:r>
            <a:r>
              <a:rPr lang="en-US" dirty="0" smtClean="0"/>
              <a:t>classroom.</a:t>
            </a:r>
            <a:endParaRPr lang="en-US" dirty="0" smtClean="0"/>
          </a:p>
          <a:p>
            <a:r>
              <a:rPr lang="en-US" dirty="0" smtClean="0"/>
              <a:t>Technology </a:t>
            </a:r>
            <a:r>
              <a:rPr lang="en-US" dirty="0"/>
              <a:t>is at the core of virtually every aspect of our daily lives and work, and we must leverage it to provide engaging and powerful learning experiences and content, as well as resources and assessments that measure student achievement in more complete, authentic, and meaningful ways</a:t>
            </a:r>
            <a:r>
              <a:rPr lang="en-US" dirty="0" smtClean="0"/>
              <a:t>.</a:t>
            </a:r>
          </a:p>
          <a:p>
            <a:r>
              <a:rPr lang="en-US" dirty="0"/>
              <a:t>Technological infrastructure is just one element of educational transformation. Its use should be guided by clear goals and effective planning, which require that stakeholders in the system act together and plan beyond technology alone. </a:t>
            </a:r>
          </a:p>
          <a:p>
            <a:r>
              <a:rPr lang="en-US" dirty="0" smtClean="0"/>
              <a:t>Education </a:t>
            </a:r>
            <a:r>
              <a:rPr lang="en-US" dirty="0" smtClean="0"/>
              <a:t>leaders should set a vision for creating learning experiences that provide the right tools and supports for all learners to thrive.</a:t>
            </a:r>
            <a:endParaRPr lang="en-ZW" dirty="0"/>
          </a:p>
        </p:txBody>
      </p:sp>
    </p:spTree>
    <p:extLst>
      <p:ext uri="{BB962C8B-B14F-4D97-AF65-F5344CB8AC3E}">
        <p14:creationId xmlns:p14="http://schemas.microsoft.com/office/powerpoint/2010/main" val="1709014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6C4A9A-E7DC-4EB0-8328-FA8DFC06AAA8}"/>
              </a:ext>
            </a:extLst>
          </p:cNvPr>
          <p:cNvSpPr>
            <a:spLocks noGrp="1"/>
          </p:cNvSpPr>
          <p:nvPr>
            <p:ph type="title"/>
          </p:nvPr>
        </p:nvSpPr>
        <p:spPr/>
        <p:txBody>
          <a:bodyPr/>
          <a:lstStyle/>
          <a:p>
            <a:r>
              <a:rPr lang="en-US" dirty="0"/>
              <a:t>Technology Infrastructure </a:t>
            </a:r>
            <a:endParaRPr lang="en-ZW" dirty="0"/>
          </a:p>
        </p:txBody>
      </p:sp>
      <p:sp>
        <p:nvSpPr>
          <p:cNvPr id="3" name="Content Placeholder 2">
            <a:extLst>
              <a:ext uri="{FF2B5EF4-FFF2-40B4-BE49-F238E27FC236}">
                <a16:creationId xmlns:a16="http://schemas.microsoft.com/office/drawing/2014/main" xmlns="" id="{7BD22C1D-D789-49BD-A50F-EE84BB6E0F8D}"/>
              </a:ext>
            </a:extLst>
          </p:cNvPr>
          <p:cNvSpPr>
            <a:spLocks noGrp="1"/>
          </p:cNvSpPr>
          <p:nvPr>
            <p:ph idx="1"/>
          </p:nvPr>
        </p:nvSpPr>
        <p:spPr/>
        <p:txBody>
          <a:bodyPr/>
          <a:lstStyle/>
          <a:p>
            <a:r>
              <a:rPr lang="en-US" dirty="0"/>
              <a:t>Learning, teaching, and assessment enabled by technology require a robust infrastructure </a:t>
            </a:r>
            <a:endParaRPr lang="en-US" dirty="0" smtClean="0"/>
          </a:p>
          <a:p>
            <a:r>
              <a:rPr lang="en-US" dirty="0"/>
              <a:t>Key elements of this infrastructure include high-speed connectivity and devices that are available to teachers and students when they need them. </a:t>
            </a:r>
            <a:endParaRPr lang="en-US" dirty="0" smtClean="0"/>
          </a:p>
          <a:p>
            <a:r>
              <a:rPr lang="en-US" dirty="0" smtClean="0"/>
              <a:t>Aside </a:t>
            </a:r>
            <a:r>
              <a:rPr lang="en-US" dirty="0"/>
              <a:t>from wires and devices, a comprehensive learning infrastructure includes digital learning content and other resources as well as professional development for educators and education leaders </a:t>
            </a:r>
            <a:endParaRPr lang="en-ZW" dirty="0"/>
          </a:p>
        </p:txBody>
      </p:sp>
    </p:spTree>
    <p:extLst>
      <p:ext uri="{BB962C8B-B14F-4D97-AF65-F5344CB8AC3E}">
        <p14:creationId xmlns:p14="http://schemas.microsoft.com/office/powerpoint/2010/main" val="3646910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71A639-AFA9-4271-A17F-2AD550CD422C}"/>
              </a:ext>
            </a:extLst>
          </p:cNvPr>
          <p:cNvSpPr>
            <a:spLocks noGrp="1"/>
          </p:cNvSpPr>
          <p:nvPr>
            <p:ph type="title"/>
          </p:nvPr>
        </p:nvSpPr>
        <p:spPr/>
        <p:txBody>
          <a:bodyPr/>
          <a:lstStyle/>
          <a:p>
            <a:r>
              <a:rPr lang="en-US" dirty="0" smtClean="0"/>
              <a:t>Educational </a:t>
            </a:r>
            <a:r>
              <a:rPr lang="en-US" dirty="0"/>
              <a:t>Technology </a:t>
            </a:r>
            <a:endParaRPr lang="en-ZW" dirty="0"/>
          </a:p>
        </p:txBody>
      </p:sp>
      <p:sp>
        <p:nvSpPr>
          <p:cNvPr id="3" name="Content Placeholder 2">
            <a:extLst>
              <a:ext uri="{FF2B5EF4-FFF2-40B4-BE49-F238E27FC236}">
                <a16:creationId xmlns:a16="http://schemas.microsoft.com/office/drawing/2014/main" xmlns="" id="{54CC8828-975A-4ADE-B352-4F6A518EE840}"/>
              </a:ext>
            </a:extLst>
          </p:cNvPr>
          <p:cNvSpPr>
            <a:spLocks noGrp="1"/>
          </p:cNvSpPr>
          <p:nvPr>
            <p:ph idx="1"/>
          </p:nvPr>
        </p:nvSpPr>
        <p:spPr/>
        <p:txBody>
          <a:bodyPr>
            <a:normAutofit lnSpcReduction="10000"/>
          </a:bodyPr>
          <a:lstStyle/>
          <a:p>
            <a:r>
              <a:rPr lang="en-US" dirty="0" smtClean="0"/>
              <a:t>Technology-supported </a:t>
            </a:r>
            <a:r>
              <a:rPr lang="en-US" dirty="0"/>
              <a:t>learning </a:t>
            </a:r>
            <a:r>
              <a:rPr lang="en-US" dirty="0" smtClean="0"/>
              <a:t>enables </a:t>
            </a:r>
            <a:r>
              <a:rPr lang="en-US" dirty="0"/>
              <a:t>students to create multimedia, to collaborate with experts and learners across the world, and to employ tools to access deeper, more personalized learning, which, in turn, helps them become more college- and career-ready. </a:t>
            </a:r>
            <a:endParaRPr lang="en-US" dirty="0" smtClean="0"/>
          </a:p>
          <a:p>
            <a:r>
              <a:rPr lang="en-US" dirty="0" smtClean="0"/>
              <a:t>Teachers</a:t>
            </a:r>
            <a:r>
              <a:rPr lang="en-US" dirty="0"/>
              <a:t>, parents, and students are looking for schools to provide high-quality, sustainable, dependable learning tools and cutting-edge connectivity</a:t>
            </a:r>
            <a:r>
              <a:rPr lang="en-US" dirty="0" smtClean="0"/>
              <a:t>.</a:t>
            </a:r>
          </a:p>
          <a:p>
            <a:r>
              <a:rPr lang="en-US" dirty="0"/>
              <a:t>One of the most important aspects of technology in education is its ability to level the field of opportunity for students. </a:t>
            </a:r>
            <a:r>
              <a:rPr lang="en-US" dirty="0" smtClean="0"/>
              <a:t> </a:t>
            </a:r>
            <a:endParaRPr lang="en-US" dirty="0"/>
          </a:p>
          <a:p>
            <a:endParaRPr lang="en-US" dirty="0"/>
          </a:p>
        </p:txBody>
      </p:sp>
    </p:spTree>
    <p:extLst>
      <p:ext uri="{BB962C8B-B14F-4D97-AF65-F5344CB8AC3E}">
        <p14:creationId xmlns:p14="http://schemas.microsoft.com/office/powerpoint/2010/main" val="1453771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9D8284-6E07-4A86-8BB6-38CA2FB381D6}"/>
              </a:ext>
            </a:extLst>
          </p:cNvPr>
          <p:cNvSpPr>
            <a:spLocks noGrp="1"/>
          </p:cNvSpPr>
          <p:nvPr>
            <p:ph type="title"/>
          </p:nvPr>
        </p:nvSpPr>
        <p:spPr/>
        <p:txBody>
          <a:bodyPr/>
          <a:lstStyle/>
          <a:p>
            <a:r>
              <a:rPr lang="en-US" dirty="0"/>
              <a:t>Educational Technology </a:t>
            </a:r>
            <a:endParaRPr lang="en-ZW" dirty="0"/>
          </a:p>
        </p:txBody>
      </p:sp>
      <p:sp>
        <p:nvSpPr>
          <p:cNvPr id="3" name="Content Placeholder 2">
            <a:extLst>
              <a:ext uri="{FF2B5EF4-FFF2-40B4-BE49-F238E27FC236}">
                <a16:creationId xmlns:a16="http://schemas.microsoft.com/office/drawing/2014/main" xmlns="" id="{91C51399-4E71-4DDE-A876-FDAE399C9661}"/>
              </a:ext>
            </a:extLst>
          </p:cNvPr>
          <p:cNvSpPr>
            <a:spLocks noGrp="1"/>
          </p:cNvSpPr>
          <p:nvPr>
            <p:ph idx="1"/>
          </p:nvPr>
        </p:nvSpPr>
        <p:spPr/>
        <p:txBody>
          <a:bodyPr>
            <a:normAutofit fontScale="85000" lnSpcReduction="20000"/>
          </a:bodyPr>
          <a:lstStyle/>
          <a:p>
            <a:r>
              <a:rPr lang="en-ZW" b="1" dirty="0" smtClean="0"/>
              <a:t>Equity and Accessibility :</a:t>
            </a:r>
          </a:p>
          <a:p>
            <a:pPr lvl="1"/>
            <a:r>
              <a:rPr lang="en-US" b="1" dirty="0"/>
              <a:t>Equity </a:t>
            </a:r>
            <a:r>
              <a:rPr lang="en-US" dirty="0"/>
              <a:t>in education means increasing all students’ access to educational opportunities with a focus on closing achievement gaps and removing barriers that students face based on their race, ethnicity, or national origin; sex; sexual orientation or gender identity or expression; disability; English language ability; </a:t>
            </a:r>
            <a:r>
              <a:rPr lang="en-US" dirty="0" smtClean="0"/>
              <a:t>religion; </a:t>
            </a:r>
            <a:r>
              <a:rPr lang="en-US" dirty="0"/>
              <a:t>socioeconomic status; or geographical location</a:t>
            </a:r>
            <a:r>
              <a:rPr lang="en-US" dirty="0" smtClean="0"/>
              <a:t>.</a:t>
            </a:r>
          </a:p>
          <a:p>
            <a:pPr lvl="1"/>
            <a:r>
              <a:rPr lang="en-US" b="1" dirty="0"/>
              <a:t>Accessibility </a:t>
            </a:r>
            <a:r>
              <a:rPr lang="en-US" dirty="0"/>
              <a:t>refers to the design of apps, devices, materials, and environments that support and enable access to content and educational activities for all learners. In addition to enabling students with disabilities to use content and participate in activities, the concepts also apply to accommodating the individual learning needs of students, such as </a:t>
            </a:r>
            <a:r>
              <a:rPr lang="en-US" dirty="0" smtClean="0"/>
              <a:t>students </a:t>
            </a:r>
            <a:r>
              <a:rPr lang="en-US" dirty="0"/>
              <a:t>in rural communities, or from economically </a:t>
            </a:r>
            <a:r>
              <a:rPr lang="en-US" dirty="0" smtClean="0"/>
              <a:t>disadvantaged </a:t>
            </a:r>
            <a:r>
              <a:rPr lang="en-US" dirty="0"/>
              <a:t>homes. </a:t>
            </a:r>
            <a:endParaRPr lang="en-US" dirty="0" smtClean="0"/>
          </a:p>
          <a:p>
            <a:pPr lvl="1"/>
            <a:r>
              <a:rPr lang="en-US" dirty="0" smtClean="0"/>
              <a:t>Technology </a:t>
            </a:r>
            <a:r>
              <a:rPr lang="en-US" dirty="0"/>
              <a:t>can support accessibility through embedded assistance, for example, text-to-speech, audio and digital text formats of </a:t>
            </a:r>
            <a:r>
              <a:rPr lang="en-US" dirty="0" smtClean="0"/>
              <a:t>instructional </a:t>
            </a:r>
            <a:r>
              <a:rPr lang="en-US" dirty="0"/>
              <a:t>materials, programs that differentiate instruction, adaptive testing, built-in accommodations, and assistive technology.</a:t>
            </a:r>
            <a:endParaRPr lang="en-US" dirty="0" smtClean="0"/>
          </a:p>
          <a:p>
            <a:pPr lvl="1"/>
            <a:endParaRPr lang="en-ZW" dirty="0"/>
          </a:p>
          <a:p>
            <a:pPr lvl="1"/>
            <a:endParaRPr lang="en-US" dirty="0" smtClean="0"/>
          </a:p>
        </p:txBody>
      </p:sp>
    </p:spTree>
    <p:extLst>
      <p:ext uri="{BB962C8B-B14F-4D97-AF65-F5344CB8AC3E}">
        <p14:creationId xmlns:p14="http://schemas.microsoft.com/office/powerpoint/2010/main" val="1654743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5702F8-1EC2-4EA5-8118-000009C323F0}"/>
              </a:ext>
            </a:extLst>
          </p:cNvPr>
          <p:cNvSpPr>
            <a:spLocks noGrp="1"/>
          </p:cNvSpPr>
          <p:nvPr>
            <p:ph type="title"/>
          </p:nvPr>
        </p:nvSpPr>
        <p:spPr/>
        <p:txBody>
          <a:bodyPr/>
          <a:lstStyle/>
          <a:p>
            <a:r>
              <a:rPr lang="en-US" dirty="0"/>
              <a:t>Educational Technology </a:t>
            </a:r>
            <a:endParaRPr lang="en-ZW" dirty="0"/>
          </a:p>
        </p:txBody>
      </p:sp>
      <p:sp>
        <p:nvSpPr>
          <p:cNvPr id="3" name="Content Placeholder 2">
            <a:extLst>
              <a:ext uri="{FF2B5EF4-FFF2-40B4-BE49-F238E27FC236}">
                <a16:creationId xmlns:a16="http://schemas.microsoft.com/office/drawing/2014/main" xmlns="" id="{707AFD1E-919A-45A8-A7AC-F1A05D057638}"/>
              </a:ext>
            </a:extLst>
          </p:cNvPr>
          <p:cNvSpPr>
            <a:spLocks noGrp="1"/>
          </p:cNvSpPr>
          <p:nvPr>
            <p:ph idx="1"/>
          </p:nvPr>
        </p:nvSpPr>
        <p:spPr/>
        <p:txBody>
          <a:bodyPr>
            <a:normAutofit fontScale="77500" lnSpcReduction="20000"/>
          </a:bodyPr>
          <a:lstStyle/>
          <a:p>
            <a:r>
              <a:rPr lang="en-US" dirty="0"/>
              <a:t>When carefully designed and thoughtfully applied, technology can accelerate, amplify, and expand the impact of effective teaching practices</a:t>
            </a:r>
            <a:r>
              <a:rPr lang="en-US" dirty="0" smtClean="0"/>
              <a:t>.</a:t>
            </a:r>
          </a:p>
          <a:p>
            <a:r>
              <a:rPr lang="en-US" dirty="0" smtClean="0"/>
              <a:t>However</a:t>
            </a:r>
            <a:r>
              <a:rPr lang="en-US" dirty="0"/>
              <a:t>, to be transformative, educators need to have the knowledge and skills to take full advantage of technology-rich learning environments </a:t>
            </a:r>
            <a:r>
              <a:rPr lang="en-US" dirty="0" smtClean="0"/>
              <a:t>.</a:t>
            </a:r>
          </a:p>
          <a:p>
            <a:r>
              <a:rPr lang="en-US" dirty="0" smtClean="0"/>
              <a:t>Education </a:t>
            </a:r>
            <a:r>
              <a:rPr lang="en-US" dirty="0"/>
              <a:t>leaders need to create a shared vision for how technology best can meet the needs of all learners and to develop a plan that translates the vision into </a:t>
            </a:r>
            <a:r>
              <a:rPr lang="en-US" dirty="0" smtClean="0"/>
              <a:t>action.</a:t>
            </a:r>
          </a:p>
          <a:p>
            <a:r>
              <a:rPr lang="en-US" dirty="0" smtClean="0"/>
              <a:t> </a:t>
            </a:r>
            <a:r>
              <a:rPr lang="en-US" dirty="0"/>
              <a:t>Technology-enabled assessments support learning and teaching by communicating evidence of learning progress and providing insights to teachers; administrators; families; and, most importantly, the learners themselves</a:t>
            </a:r>
            <a:r>
              <a:rPr lang="en-US" dirty="0" smtClean="0"/>
              <a:t>.</a:t>
            </a:r>
          </a:p>
          <a:p>
            <a:r>
              <a:rPr lang="en-US" dirty="0" smtClean="0"/>
              <a:t>These </a:t>
            </a:r>
            <a:r>
              <a:rPr lang="en-US" dirty="0"/>
              <a:t>assessments can be embedded within digital </a:t>
            </a:r>
            <a:r>
              <a:rPr lang="en-US" dirty="0" smtClean="0"/>
              <a:t>learning </a:t>
            </a:r>
            <a:r>
              <a:rPr lang="en-US" dirty="0"/>
              <a:t>activities to reduce interruptions to learning time </a:t>
            </a:r>
            <a:endParaRPr lang="en-US" dirty="0" smtClean="0"/>
          </a:p>
          <a:p>
            <a:endParaRPr lang="en-US" dirty="0" smtClean="0"/>
          </a:p>
        </p:txBody>
      </p:sp>
    </p:spTree>
    <p:extLst>
      <p:ext uri="{BB962C8B-B14F-4D97-AF65-F5344CB8AC3E}">
        <p14:creationId xmlns:p14="http://schemas.microsoft.com/office/powerpoint/2010/main" val="432744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W" dirty="0"/>
              <a:t/>
            </a:r>
            <a:br>
              <a:rPr lang="en-ZW" dirty="0"/>
            </a:br>
            <a:r>
              <a:rPr lang="en-ZW" dirty="0" smtClean="0"/>
              <a:t>F</a:t>
            </a:r>
            <a:r>
              <a:rPr lang="en-US" dirty="0" smtClean="0"/>
              <a:t>itting The Pieces Together</a:t>
            </a:r>
            <a:endParaRPr lang="en-ZW"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44721" y="2305319"/>
            <a:ext cx="4713668" cy="3570020"/>
          </a:xfrm>
        </p:spPr>
      </p:pic>
    </p:spTree>
    <p:extLst>
      <p:ext uri="{BB962C8B-B14F-4D97-AF65-F5344CB8AC3E}">
        <p14:creationId xmlns:p14="http://schemas.microsoft.com/office/powerpoint/2010/main" val="1546432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a:t>
            </a:r>
            <a:endParaRPr lang="en-ZW" dirty="0"/>
          </a:p>
        </p:txBody>
      </p:sp>
      <p:sp>
        <p:nvSpPr>
          <p:cNvPr id="3" name="Content Placeholder 2"/>
          <p:cNvSpPr>
            <a:spLocks noGrp="1"/>
          </p:cNvSpPr>
          <p:nvPr>
            <p:ph idx="1"/>
          </p:nvPr>
        </p:nvSpPr>
        <p:spPr/>
        <p:txBody>
          <a:bodyPr>
            <a:normAutofit fontScale="92500" lnSpcReduction="10000"/>
          </a:bodyPr>
          <a:lstStyle/>
          <a:p>
            <a:r>
              <a:rPr lang="en-US" dirty="0" smtClean="0"/>
              <a:t>The </a:t>
            </a:r>
            <a:r>
              <a:rPr lang="en-US" dirty="0"/>
              <a:t>conversation has shifted from </a:t>
            </a:r>
            <a:r>
              <a:rPr lang="en-US" i="1" dirty="0"/>
              <a:t>whether </a:t>
            </a:r>
            <a:r>
              <a:rPr lang="en-US" dirty="0"/>
              <a:t>technology should be used in learning to how it can improve learning to ensure that all students have access to high-quality educational </a:t>
            </a:r>
            <a:r>
              <a:rPr lang="en-US" dirty="0" smtClean="0"/>
              <a:t>experiences.</a:t>
            </a:r>
          </a:p>
          <a:p>
            <a:r>
              <a:rPr lang="en-US" dirty="0" smtClean="0"/>
              <a:t>Technology </a:t>
            </a:r>
            <a:r>
              <a:rPr lang="en-US" dirty="0"/>
              <a:t>increasingly is being used to personalize learning and give students more choice over what and how they learn and at what pace, preparing them to organize and direct their own learning for the rest of their lives. </a:t>
            </a:r>
            <a:endParaRPr lang="en-US" dirty="0" smtClean="0"/>
          </a:p>
          <a:p>
            <a:r>
              <a:rPr lang="en-US" dirty="0" smtClean="0"/>
              <a:t>Through </a:t>
            </a:r>
            <a:r>
              <a:rPr lang="en-US" dirty="0"/>
              <a:t>pre-service teacher preparation programs and professional learning, educators are gaining experience and confidence in using technology to achieve learning outcomes. </a:t>
            </a:r>
            <a:endParaRPr lang="en-US" dirty="0" smtClean="0"/>
          </a:p>
          <a:p>
            <a:endParaRPr lang="en-US" dirty="0"/>
          </a:p>
          <a:p>
            <a:endParaRPr lang="en-US" dirty="0"/>
          </a:p>
          <a:p>
            <a:endParaRPr lang="en-US" dirty="0"/>
          </a:p>
          <a:p>
            <a:endParaRPr lang="en-ZW" dirty="0"/>
          </a:p>
        </p:txBody>
      </p:sp>
    </p:spTree>
    <p:extLst>
      <p:ext uri="{BB962C8B-B14F-4D97-AF65-F5344CB8AC3E}">
        <p14:creationId xmlns:p14="http://schemas.microsoft.com/office/powerpoint/2010/main" val="101432262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245</TotalTime>
  <Words>2129</Words>
  <Application>Microsoft Office PowerPoint</Application>
  <PresentationFormat>Custom</PresentationFormat>
  <Paragraphs>103</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Organic</vt:lpstr>
      <vt:lpstr>                      TECHNOLOGY INFRASTRUCTURE AS A KEY ENABLER FOR SUSTAINING TEACHING AND LEARNING DURING THE COVID-19 PANDEMIC.   </vt:lpstr>
      <vt:lpstr>Introduction</vt:lpstr>
      <vt:lpstr>Technology Infrastructure  </vt:lpstr>
      <vt:lpstr>Technology Infrastructure </vt:lpstr>
      <vt:lpstr>Educational Technology </vt:lpstr>
      <vt:lpstr>Educational Technology </vt:lpstr>
      <vt:lpstr>Educational Technology </vt:lpstr>
      <vt:lpstr> Fitting The Pieces Together</vt:lpstr>
      <vt:lpstr>Opportunities</vt:lpstr>
      <vt:lpstr>Opportunities</vt:lpstr>
      <vt:lpstr>Challenges: Digital Use Divide </vt:lpstr>
      <vt:lpstr>Challenges</vt:lpstr>
      <vt:lpstr>Challenges</vt:lpstr>
      <vt:lpstr>Learning</vt:lpstr>
      <vt:lpstr>Ways technology can improve and enhance Learning, </vt:lpstr>
      <vt:lpstr>Learning</vt:lpstr>
      <vt:lpstr>Teaching </vt:lpstr>
      <vt:lpstr>Roles and Practices of Educators in Technology-Supported Learning </vt:lpstr>
      <vt:lpstr>Leadership: Creating a Culture and Conditions for Innovation and Change </vt:lpstr>
      <vt:lpstr>Characteristics of Effective Leadership </vt:lpstr>
      <vt:lpstr>Implementation is Key </vt:lpstr>
      <vt:lpstr>Infrastructure Enabling Access and Effective Use </vt:lpstr>
      <vt:lpstr>Essential components of an Infrastructure</vt:lpstr>
      <vt:lpstr>PowerPoint Presentation</vt:lpstr>
      <vt:lpstr>Recommendations </vt:lpstr>
      <vt:lpstr>Recommendations </vt:lpstr>
      <vt:lpstr>Conclusion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WIRELESS REAL TIME PATIENT MONITORING SYSTEM</dc:title>
  <dc:creator>Rumbidzaishe</dc:creator>
  <cp:lastModifiedBy>Mutandavari</cp:lastModifiedBy>
  <cp:revision>27</cp:revision>
  <dcterms:created xsi:type="dcterms:W3CDTF">2019-10-16T05:20:07Z</dcterms:created>
  <dcterms:modified xsi:type="dcterms:W3CDTF">2021-11-03T17:18:17Z</dcterms:modified>
</cp:coreProperties>
</file>